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gif" ContentType="image/gif"/>
  <Default Extension="emf" ContentType="image/x-emf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523" r:id="rId3"/>
    <p:sldId id="1324" r:id="rId5"/>
    <p:sldId id="1325" r:id="rId6"/>
    <p:sldId id="1326" r:id="rId7"/>
    <p:sldId id="1327" r:id="rId8"/>
    <p:sldId id="1328" r:id="rId9"/>
    <p:sldId id="1329" r:id="rId10"/>
    <p:sldId id="1359" r:id="rId11"/>
    <p:sldId id="1331" r:id="rId12"/>
    <p:sldId id="1332" r:id="rId13"/>
    <p:sldId id="1337" r:id="rId14"/>
    <p:sldId id="1338" r:id="rId15"/>
    <p:sldId id="1341" r:id="rId16"/>
    <p:sldId id="1342" r:id="rId17"/>
    <p:sldId id="1343" r:id="rId18"/>
    <p:sldId id="1221" r:id="rId19"/>
    <p:sldId id="1222" r:id="rId20"/>
    <p:sldId id="1344" r:id="rId21"/>
    <p:sldId id="1129" r:id="rId22"/>
    <p:sldId id="1345" r:id="rId23"/>
    <p:sldId id="1115" r:id="rId24"/>
    <p:sldId id="1352" r:id="rId25"/>
    <p:sldId id="1354" r:id="rId26"/>
    <p:sldId id="1083" r:id="rId27"/>
    <p:sldId id="1105" r:id="rId28"/>
  </p:sldIdLst>
  <p:sldSz cx="9144000" cy="5143500" type="screen16x9"/>
  <p:notesSz cx="6858000" cy="9144000"/>
  <p:embeddedFontLst>
    <p:embeddedFont>
      <p:font typeface="汉语拼音" panose="02010600030101010101" pitchFamily="34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黑体" panose="02010609060101010101" pitchFamily="49" charset="-122"/>
      <p:regular r:id="rId35"/>
    </p:embeddedFont>
    <p:embeddedFont>
      <p:font typeface="华文细黑" panose="02010600040101010101" pitchFamily="2" charset="-122"/>
      <p:regular r:id="rId36"/>
    </p:embeddedFont>
    <p:embeddedFont>
      <p:font typeface="微软雅黑" panose="020B0503020204020204" charset="-12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方正粗黑宋简体" panose="02000000000000000000" pitchFamily="2" charset="-122"/>
      <p:regular r:id="rId42"/>
    </p:embeddedFont>
    <p:embeddedFont>
      <p:font typeface="Meiryo" panose="020B0604030504040204" pitchFamily="34" charset="-128"/>
      <p:regular r:id="rId43"/>
    </p:embeddedFont>
  </p:embeddedFontLst>
  <p:custDataLst>
    <p:tags r:id="rId4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F9F"/>
    <a:srgbClr val="0000FF"/>
    <a:srgbClr val="339933"/>
    <a:srgbClr val="009900"/>
    <a:srgbClr val="008000"/>
    <a:srgbClr val="33CC33"/>
    <a:srgbClr val="CCFFCC"/>
    <a:srgbClr val="FF0000"/>
    <a:srgbClr val="00CC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8" autoAdjust="0"/>
    <p:restoredTop sz="81051" autoAdjust="0"/>
  </p:normalViewPr>
  <p:slideViewPr>
    <p:cSldViewPr>
      <p:cViewPr>
        <p:scale>
          <a:sx n="100" d="100"/>
          <a:sy n="100" d="100"/>
        </p:scale>
        <p:origin x="-750" y="-402"/>
      </p:cViewPr>
      <p:guideLst>
        <p:guide orient="horz" pos="1393"/>
        <p:guide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6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microsoft.com/office/2007/relationships/hdphoto" Target="../media/image4.wdp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0.png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7.png"/><Relationship Id="rId10" Type="http://schemas.microsoft.com/office/2007/relationships/hdphoto" Target="../media/image6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164498"/>
            <a:ext cx="9154940" cy="4990406"/>
            <a:chOff x="-10940" y="173632"/>
            <a:chExt cx="9154940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2303" y="413315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10940" y="4849282"/>
              <a:ext cx="9154940" cy="314756"/>
              <a:chOff x="-8881" y="4754681"/>
              <a:chExt cx="9154940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198906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6365" y="4572937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40" y="4514737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89837" y="173632"/>
              <a:ext cx="449630" cy="282504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slide" Target="slide12.xml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microsoft.com/office/2007/relationships/hdphoto" Target="../media/image38.wdp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audio" Target="../media/audio1.wav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microsoft.com/office/2007/relationships/hdphoto" Target="../media/image40.wdp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image" Target="../media/image45.GI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9.png"/><Relationship Id="rId3" Type="http://schemas.openxmlformats.org/officeDocument/2006/relationships/image" Target="../media/image48.emf"/><Relationship Id="rId2" Type="http://schemas.microsoft.com/office/2007/relationships/hdphoto" Target="../media/image47.wdp"/><Relationship Id="rId1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microsoft.com/office/2007/relationships/hdphoto" Target="../media/image54.wdp"/><Relationship Id="rId6" Type="http://schemas.openxmlformats.org/officeDocument/2006/relationships/image" Target="../media/image53.png"/><Relationship Id="rId5" Type="http://schemas.microsoft.com/office/2007/relationships/hdphoto" Target="../media/image52.wdp"/><Relationship Id="rId4" Type="http://schemas.openxmlformats.org/officeDocument/2006/relationships/image" Target="../media/image51.png"/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microsoft.com/office/2007/relationships/hdphoto" Target="../media/image62.wdp"/><Relationship Id="rId6" Type="http://schemas.openxmlformats.org/officeDocument/2006/relationships/image" Target="../media/image61.png"/><Relationship Id="rId5" Type="http://schemas.microsoft.com/office/2007/relationships/hdphoto" Target="../media/image60.wdp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microsoft.com/office/2007/relationships/hdphoto" Target="../media/image65.wdp"/><Relationship Id="rId2" Type="http://schemas.openxmlformats.org/officeDocument/2006/relationships/image" Target="../media/image64.png"/><Relationship Id="rId1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hdphoto" Target="../media/image21.wdp"/><Relationship Id="rId8" Type="http://schemas.openxmlformats.org/officeDocument/2006/relationships/image" Target="../media/image20.png"/><Relationship Id="rId7" Type="http://schemas.microsoft.com/office/2007/relationships/hdphoto" Target="../media/image19.wdp"/><Relationship Id="rId6" Type="http://schemas.openxmlformats.org/officeDocument/2006/relationships/image" Target="../media/image18.png"/><Relationship Id="rId5" Type="http://schemas.microsoft.com/office/2007/relationships/hdphoto" Target="../media/image17.wdp"/><Relationship Id="rId4" Type="http://schemas.openxmlformats.org/officeDocument/2006/relationships/image" Target="../media/image16.png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6" Type="http://schemas.openxmlformats.org/officeDocument/2006/relationships/slideLayout" Target="../slideLayouts/slideLayout3.xml"/><Relationship Id="rId15" Type="http://schemas.openxmlformats.org/officeDocument/2006/relationships/image" Target="../media/image25.png"/><Relationship Id="rId14" Type="http://schemas.microsoft.com/office/2007/relationships/media" Target="../media/media1.mp3"/><Relationship Id="rId13" Type="http://schemas.openxmlformats.org/officeDocument/2006/relationships/audio" Target="../media/media1.mp3"/><Relationship Id="rId12" Type="http://schemas.openxmlformats.org/officeDocument/2006/relationships/image" Target="../media/image24.GIF"/><Relationship Id="rId11" Type="http://schemas.microsoft.com/office/2007/relationships/hdphoto" Target="../media/image23.wdp"/><Relationship Id="rId10" Type="http://schemas.openxmlformats.org/officeDocument/2006/relationships/image" Target="../media/image22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microsoft.com/office/2007/relationships/media" Target="../media/media2.mp3"/><Relationship Id="rId3" Type="http://schemas.openxmlformats.org/officeDocument/2006/relationships/audio" Target="NULL" TargetMode="External"/><Relationship Id="rId2" Type="http://schemas.openxmlformats.org/officeDocument/2006/relationships/image" Target="../media/image32.png"/><Relationship Id="rId1" Type="http://schemas.openxmlformats.org/officeDocument/2006/relationships/image" Target="../media/image66.emf"/></Relationships>
</file>

<file path=ppt/slides/_rels/slide21.xml.rels><?xml version="1.0" encoding="UTF-8" standalone="yes"?>
<Relationships xmlns="http://schemas.openxmlformats.org/package/2006/relationships"><Relationship Id="rId9" Type="http://schemas.microsoft.com/office/2007/relationships/hdphoto" Target="../media/image62.wdp"/><Relationship Id="rId8" Type="http://schemas.openxmlformats.org/officeDocument/2006/relationships/image" Target="../media/image61.png"/><Relationship Id="rId7" Type="http://schemas.microsoft.com/office/2007/relationships/hdphoto" Target="../media/image60.wdp"/><Relationship Id="rId6" Type="http://schemas.openxmlformats.org/officeDocument/2006/relationships/image" Target="../media/image59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3" Type="http://schemas.openxmlformats.org/officeDocument/2006/relationships/image" Target="../media/image69.emf"/><Relationship Id="rId2" Type="http://schemas.microsoft.com/office/2007/relationships/hdphoto" Target="../media/image68.wdp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hdphoto" Target="../media/image62.wdp"/><Relationship Id="rId6" Type="http://schemas.openxmlformats.org/officeDocument/2006/relationships/image" Target="../media/image61.png"/><Relationship Id="rId5" Type="http://schemas.microsoft.com/office/2007/relationships/hdphoto" Target="../media/image60.wdp"/><Relationship Id="rId4" Type="http://schemas.openxmlformats.org/officeDocument/2006/relationships/image" Target="../media/image59.png"/><Relationship Id="rId3" Type="http://schemas.openxmlformats.org/officeDocument/2006/relationships/image" Target="../media/image71.png"/><Relationship Id="rId2" Type="http://schemas.microsoft.com/office/2007/relationships/hdphoto" Target="../media/image68.wdp"/><Relationship Id="rId1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62.wdp"/><Relationship Id="rId7" Type="http://schemas.openxmlformats.org/officeDocument/2006/relationships/image" Target="../media/image61.png"/><Relationship Id="rId6" Type="http://schemas.microsoft.com/office/2007/relationships/hdphoto" Target="../media/image60.wdp"/><Relationship Id="rId5" Type="http://schemas.openxmlformats.org/officeDocument/2006/relationships/image" Target="../media/image59.png"/><Relationship Id="rId4" Type="http://schemas.microsoft.com/office/2007/relationships/hdphoto" Target="../media/image73.wdp"/><Relationship Id="rId3" Type="http://schemas.openxmlformats.org/officeDocument/2006/relationships/image" Target="../media/image72.png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emf"/><Relationship Id="rId1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microsoft.com/office/2007/relationships/hdphoto" Target="../media/image76.wdp"/><Relationship Id="rId1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80512" cy="518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1"/>
          <p:cNvSpPr txBox="1"/>
          <p:nvPr/>
        </p:nvSpPr>
        <p:spPr>
          <a:xfrm>
            <a:off x="1403648" y="1491630"/>
            <a:ext cx="6480720" cy="14234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8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rPr>
              <a:t>    </a:t>
            </a:r>
            <a:r>
              <a:rPr lang="en-US" altLang="zh-CN" sz="8800" b="1">
                <a:ln w="9525">
                  <a:noFill/>
                  <a:prstDash val="solid"/>
                </a:ln>
                <a:solidFill>
                  <a:srgbClr val="FF0000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rPr>
              <a:t>ao ou iu</a:t>
            </a:r>
            <a:endParaRPr lang="zh-CN" altLang="en-US" sz="8800" b="1" dirty="0">
              <a:ln w="9525">
                <a:noFill/>
                <a:prstDash val="solid"/>
              </a:ln>
              <a:solidFill>
                <a:srgbClr val="FF0000"/>
              </a:solidFill>
              <a:latin typeface="汉语拼音" panose="02010600030101010101" pitchFamily="34" charset="-122"/>
              <a:ea typeface="楷体" panose="02010609060101010101" pitchFamily="49" charset="-122"/>
              <a:cs typeface="汉语拼音" panose="02010600030101010101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19672" y="1930777"/>
            <a:ext cx="810701" cy="804606"/>
            <a:chOff x="2744664" y="2169448"/>
            <a:chExt cx="810701" cy="80460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16" name="文本框 6"/>
            <p:cNvSpPr txBox="1"/>
            <p:nvPr/>
          </p:nvSpPr>
          <p:spPr>
            <a:xfrm>
              <a:off x="2799597" y="2174543"/>
              <a:ext cx="70083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0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kumimoji="1" lang="zh-CN" altLang="en-US" sz="4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68064" y="3131121"/>
            <a:ext cx="2816764" cy="646331"/>
            <a:chOff x="5499652" y="3435846"/>
            <a:chExt cx="2816764" cy="646331"/>
          </a:xfrm>
        </p:grpSpPr>
        <p:sp>
          <p:nvSpPr>
            <p:cNvPr id="26" name="文本框 15">
              <a:hlinkClick r:id="rId3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28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29" name="组合 28"/>
          <p:cNvGrpSpPr/>
          <p:nvPr/>
        </p:nvGrpSpPr>
        <p:grpSpPr>
          <a:xfrm>
            <a:off x="3168064" y="3819435"/>
            <a:ext cx="2816764" cy="646331"/>
            <a:chOff x="5499652" y="4197909"/>
            <a:chExt cx="2816764" cy="646331"/>
          </a:xfrm>
        </p:grpSpPr>
        <p:sp>
          <p:nvSpPr>
            <p:cNvPr id="30" name="文本框 15">
              <a:hlinkClick r:id="rId4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32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33" name="TextBox 32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59632" y="-308570"/>
            <a:ext cx="6552728" cy="2664296"/>
            <a:chOff x="539552" y="-164554"/>
            <a:chExt cx="6336704" cy="2479921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-164553"/>
              <a:ext cx="3943479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4283968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5486582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6" name="矩形 45"/>
          <p:cNvSpPr/>
          <p:nvPr/>
        </p:nvSpPr>
        <p:spPr>
          <a:xfrm>
            <a:off x="3059832" y="1244131"/>
            <a:ext cx="720080" cy="486287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āo</a:t>
            </a:r>
            <a:endParaRPr lang="zh-CN" altLang="en-US" sz="32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283968" y="1244131"/>
            <a:ext cx="775723" cy="486287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áo</a:t>
            </a:r>
            <a:endParaRPr lang="zh-CN" altLang="en-US" sz="32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508104" y="1244131"/>
            <a:ext cx="792088" cy="486287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ǎo</a:t>
            </a:r>
            <a:endParaRPr lang="zh-CN" altLang="en-US" sz="32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804248" y="1244131"/>
            <a:ext cx="720080" cy="486287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ào</a:t>
            </a:r>
            <a:endParaRPr lang="zh-CN" altLang="en-US" sz="32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1907704" y="1188731"/>
            <a:ext cx="648072" cy="4801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28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ao </a:t>
            </a:r>
            <a:endParaRPr lang="en-US" altLang="zh-CN" sz="2800" b="1" smtClean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34" name="文本框 14"/>
          <p:cNvSpPr txBox="1"/>
          <p:nvPr/>
        </p:nvSpPr>
        <p:spPr>
          <a:xfrm>
            <a:off x="3671900" y="209858"/>
            <a:ext cx="367240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开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火车读一读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259632" y="1131590"/>
            <a:ext cx="6552728" cy="2664296"/>
            <a:chOff x="539552" y="-164554"/>
            <a:chExt cx="6336704" cy="2479921"/>
          </a:xfrm>
        </p:grpSpPr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-164553"/>
              <a:ext cx="3943479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4283968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5486582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9" name="矩形 58"/>
          <p:cNvSpPr/>
          <p:nvPr/>
        </p:nvSpPr>
        <p:spPr>
          <a:xfrm>
            <a:off x="2982732" y="2684290"/>
            <a:ext cx="797180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ōu</a:t>
            </a:r>
            <a:endParaRPr lang="zh-CN" altLang="en-US" sz="36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283968" y="2684290"/>
            <a:ext cx="744531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óu</a:t>
            </a:r>
            <a:endParaRPr lang="zh-CN" altLang="en-US" sz="36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17432" y="2684290"/>
            <a:ext cx="782760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ǒu</a:t>
            </a:r>
            <a:endParaRPr lang="zh-CN" altLang="en-US" sz="36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740880" y="2684290"/>
            <a:ext cx="783448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òu</a:t>
            </a:r>
            <a:endParaRPr lang="zh-CN" altLang="en-US" sz="36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63" name="Text Box 3"/>
          <p:cNvSpPr txBox="1">
            <a:spLocks noChangeArrowheads="1"/>
          </p:cNvSpPr>
          <p:nvPr/>
        </p:nvSpPr>
        <p:spPr bwMode="auto">
          <a:xfrm>
            <a:off x="1835696" y="2628890"/>
            <a:ext cx="648072" cy="4801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28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ou </a:t>
            </a:r>
            <a:endParaRPr lang="en-US" altLang="zh-CN" sz="2800" b="1" smtClean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259632" y="2571750"/>
            <a:ext cx="6552728" cy="2664296"/>
            <a:chOff x="539552" y="-164554"/>
            <a:chExt cx="6336704" cy="2479921"/>
          </a:xfrm>
        </p:grpSpPr>
        <p:pic>
          <p:nvPicPr>
            <p:cNvPr id="7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-164553"/>
              <a:ext cx="3943479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4283968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/>
            <a:stretch>
              <a:fillRect/>
            </a:stretch>
          </p:blipFill>
          <p:spPr bwMode="auto">
            <a:xfrm>
              <a:off x="5486582" y="-164554"/>
              <a:ext cx="1389674" cy="2479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7" name="矩形 76"/>
          <p:cNvSpPr/>
          <p:nvPr/>
        </p:nvSpPr>
        <p:spPr>
          <a:xfrm>
            <a:off x="3059832" y="4124450"/>
            <a:ext cx="720080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iū</a:t>
            </a:r>
            <a:endParaRPr lang="zh-CN" altLang="en-US" sz="36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355976" y="4124450"/>
            <a:ext cx="67252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iú</a:t>
            </a:r>
            <a:endParaRPr lang="zh-CN" altLang="en-US" sz="36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580112" y="4124450"/>
            <a:ext cx="585417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iǔ</a:t>
            </a:r>
            <a:endParaRPr lang="zh-CN" altLang="en-US" sz="36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804248" y="4124450"/>
            <a:ext cx="591829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iù</a:t>
            </a:r>
            <a:endParaRPr lang="zh-CN" altLang="en-US" sz="3600" b="1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81" name="Text Box 3"/>
          <p:cNvSpPr txBox="1">
            <a:spLocks noChangeArrowheads="1"/>
          </p:cNvSpPr>
          <p:nvPr/>
        </p:nvSpPr>
        <p:spPr bwMode="auto">
          <a:xfrm>
            <a:off x="1907704" y="4069050"/>
            <a:ext cx="576064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iu </a:t>
            </a:r>
            <a:endParaRPr lang="en-US" altLang="zh-CN" sz="3600" b="1" smtClean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52868" y="-26353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52" grpId="0" animBg="1"/>
      <p:bldP spid="55" grpId="0" animBg="1"/>
      <p:bldP spid="59" grpId="0" animBg="1"/>
      <p:bldP spid="60" grpId="0" animBg="1"/>
      <p:bldP spid="61" grpId="0" animBg="1"/>
      <p:bldP spid="62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964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91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438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343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438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1312489" y="2355726"/>
            <a:ext cx="109927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āo</a:t>
            </a:r>
            <a:endParaRPr lang="zh-CN" altLang="en-US" sz="1600" dirty="0">
              <a:solidFill>
                <a:schemeClr val="bg1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937515"/>
            <a:ext cx="8964488" cy="12741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拼读小红花：每读对一个卡片就会得到卡片背面的小红花，看谁得到的小红花最多！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56254" y="2355726"/>
            <a:ext cx="1207834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ǒu</a:t>
            </a:r>
            <a:endParaRPr lang="zh-CN" altLang="en-US" sz="4400" dirty="0">
              <a:solidFill>
                <a:schemeClr val="bg1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844351" y="2355726"/>
            <a:ext cx="1040016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 iǔ </a:t>
            </a:r>
            <a:endParaRPr lang="zh-CN" altLang="en-US" sz="1600" dirty="0">
              <a:solidFill>
                <a:schemeClr val="bg1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259632" y="3660765"/>
            <a:ext cx="1195169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ǎo</a:t>
            </a:r>
            <a:endParaRPr lang="zh-CN" altLang="en-US" sz="1600" dirty="0">
              <a:solidFill>
                <a:schemeClr val="bg1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844352" y="3660765"/>
            <a:ext cx="1040016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òu</a:t>
            </a:r>
            <a:endParaRPr lang="zh-CN" altLang="en-US" sz="1600" dirty="0">
              <a:solidFill>
                <a:schemeClr val="bg1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156254" y="3660765"/>
            <a:ext cx="1207834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iù</a:t>
            </a:r>
            <a:endParaRPr lang="zh-CN" altLang="en-US" sz="1600" dirty="0">
              <a:solidFill>
                <a:schemeClr val="bg1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3" y="1009523"/>
            <a:ext cx="681584" cy="626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162071" y="73419"/>
            <a:ext cx="2610240" cy="720080"/>
            <a:chOff x="341328" y="3939902"/>
            <a:chExt cx="2610240" cy="72008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7524328" y="1344204"/>
            <a:ext cx="1456987" cy="1652775"/>
            <a:chOff x="159099" y="771550"/>
            <a:chExt cx="1378966" cy="1479500"/>
          </a:xfrm>
        </p:grpSpPr>
        <p:sp>
          <p:nvSpPr>
            <p:cNvPr id="98" name="圆角矩形 97"/>
            <p:cNvSpPr/>
            <p:nvPr/>
          </p:nvSpPr>
          <p:spPr>
            <a:xfrm>
              <a:off x="208999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9" name="Rectangle 1"/>
            <p:cNvSpPr>
              <a:spLocks noChangeArrowheads="1"/>
            </p:cNvSpPr>
            <p:nvPr/>
          </p:nvSpPr>
          <p:spPr bwMode="auto">
            <a:xfrm>
              <a:off x="159099" y="1031957"/>
              <a:ext cx="1329066" cy="97117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ǒu</a:t>
              </a:r>
              <a:endParaRPr lang="zh-CN" altLang="en-US" sz="54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07504" y="1344204"/>
            <a:ext cx="1404265" cy="1652775"/>
            <a:chOff x="395536" y="771549"/>
            <a:chExt cx="1329067" cy="1479499"/>
          </a:xfrm>
        </p:grpSpPr>
        <p:sp>
          <p:nvSpPr>
            <p:cNvPr id="83" name="圆角矩形 82"/>
            <p:cNvSpPr/>
            <p:nvPr/>
          </p:nvSpPr>
          <p:spPr>
            <a:xfrm>
              <a:off x="395537" y="771549"/>
              <a:ext cx="1329066" cy="147949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4" name="Rectangle 1"/>
            <p:cNvSpPr>
              <a:spLocks noChangeArrowheads="1"/>
            </p:cNvSpPr>
            <p:nvPr/>
          </p:nvSpPr>
          <p:spPr bwMode="auto">
            <a:xfrm>
              <a:off x="395536" y="1031954"/>
              <a:ext cx="1329067" cy="9711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ōu</a:t>
              </a:r>
              <a:endParaRPr lang="zh-CN" altLang="en-US" sz="60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583560" y="1344204"/>
            <a:ext cx="1404264" cy="1652775"/>
            <a:chOff x="395537" y="771550"/>
            <a:chExt cx="1329066" cy="1479499"/>
          </a:xfrm>
        </p:grpSpPr>
        <p:sp>
          <p:nvSpPr>
            <p:cNvPr id="86" name="圆角矩形 85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395537" y="1031957"/>
              <a:ext cx="1329066" cy="9711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ǎo</a:t>
              </a:r>
              <a:endParaRPr lang="zh-CN" altLang="en-US" sz="54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081918" y="1344204"/>
            <a:ext cx="1490082" cy="1652775"/>
            <a:chOff x="346582" y="771550"/>
            <a:chExt cx="1410288" cy="1479500"/>
          </a:xfrm>
        </p:grpSpPr>
        <p:sp>
          <p:nvSpPr>
            <p:cNvPr id="89" name="圆角矩形 88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Rectangle 1"/>
            <p:cNvSpPr>
              <a:spLocks noChangeArrowheads="1"/>
            </p:cNvSpPr>
            <p:nvPr/>
          </p:nvSpPr>
          <p:spPr bwMode="auto">
            <a:xfrm>
              <a:off x="395536" y="1031958"/>
              <a:ext cx="1361334" cy="97117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iǔ</a:t>
              </a:r>
              <a:endParaRPr lang="zh-CN" altLang="en-US" sz="88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578003" y="1344204"/>
            <a:ext cx="1427134" cy="1652775"/>
            <a:chOff x="395536" y="771550"/>
            <a:chExt cx="1350712" cy="1479500"/>
          </a:xfrm>
        </p:grpSpPr>
        <p:sp>
          <p:nvSpPr>
            <p:cNvPr id="92" name="圆角矩形 9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3" name="Rectangle 1"/>
            <p:cNvSpPr>
              <a:spLocks noChangeArrowheads="1"/>
            </p:cNvSpPr>
            <p:nvPr/>
          </p:nvSpPr>
          <p:spPr bwMode="auto">
            <a:xfrm>
              <a:off x="395536" y="1031957"/>
              <a:ext cx="1350712" cy="97117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iù</a:t>
              </a:r>
              <a:endParaRPr lang="zh-CN" altLang="en-US" sz="88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084168" y="1344204"/>
            <a:ext cx="1404599" cy="1652775"/>
            <a:chOff x="395537" y="771550"/>
            <a:chExt cx="1329382" cy="1479500"/>
          </a:xfrm>
        </p:grpSpPr>
        <p:sp>
          <p:nvSpPr>
            <p:cNvPr id="95" name="圆角矩形 94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6" name="Rectangle 1"/>
            <p:cNvSpPr>
              <a:spLocks noChangeArrowheads="1"/>
            </p:cNvSpPr>
            <p:nvPr/>
          </p:nvSpPr>
          <p:spPr bwMode="auto">
            <a:xfrm>
              <a:off x="395537" y="1031957"/>
              <a:ext cx="1329382" cy="97117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ào</a:t>
              </a:r>
              <a:endParaRPr lang="zh-CN" altLang="en-US" sz="54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085397" y="3075803"/>
            <a:ext cx="1404264" cy="1652776"/>
            <a:chOff x="395537" y="771551"/>
            <a:chExt cx="1329066" cy="1479499"/>
          </a:xfrm>
        </p:grpSpPr>
        <p:sp>
          <p:nvSpPr>
            <p:cNvPr id="119" name="圆角矩形 118"/>
            <p:cNvSpPr/>
            <p:nvPr/>
          </p:nvSpPr>
          <p:spPr>
            <a:xfrm>
              <a:off x="395537" y="771551"/>
              <a:ext cx="1329066" cy="14794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0" name="Rectangle 1"/>
            <p:cNvSpPr>
              <a:spLocks noChangeArrowheads="1"/>
            </p:cNvSpPr>
            <p:nvPr/>
          </p:nvSpPr>
          <p:spPr bwMode="auto">
            <a:xfrm>
              <a:off x="395537" y="1031957"/>
              <a:ext cx="1329066" cy="9711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áo</a:t>
              </a:r>
              <a:endParaRPr lang="zh-CN" altLang="en-US" sz="54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7597565" y="3075803"/>
            <a:ext cx="1404264" cy="1652775"/>
            <a:chOff x="395537" y="771549"/>
            <a:chExt cx="1329066" cy="1479499"/>
          </a:xfrm>
        </p:grpSpPr>
        <p:sp>
          <p:nvSpPr>
            <p:cNvPr id="180" name="圆角矩形 179"/>
            <p:cNvSpPr/>
            <p:nvPr/>
          </p:nvSpPr>
          <p:spPr>
            <a:xfrm>
              <a:off x="395537" y="771549"/>
              <a:ext cx="1329066" cy="147949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1" name="Rectangle 1"/>
            <p:cNvSpPr>
              <a:spLocks noChangeArrowheads="1"/>
            </p:cNvSpPr>
            <p:nvPr/>
          </p:nvSpPr>
          <p:spPr bwMode="auto">
            <a:xfrm>
              <a:off x="395537" y="1031957"/>
              <a:ext cx="1329066" cy="9711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òu</a:t>
              </a:r>
              <a:endParaRPr lang="zh-CN" altLang="en-US" sz="54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07504" y="3075803"/>
            <a:ext cx="1404264" cy="1652775"/>
            <a:chOff x="395537" y="771549"/>
            <a:chExt cx="1329066" cy="1479499"/>
          </a:xfrm>
        </p:grpSpPr>
        <p:sp>
          <p:nvSpPr>
            <p:cNvPr id="107" name="圆角矩形 106"/>
            <p:cNvSpPr/>
            <p:nvPr/>
          </p:nvSpPr>
          <p:spPr>
            <a:xfrm>
              <a:off x="395537" y="771549"/>
              <a:ext cx="1329066" cy="147949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8" name="Rectangle 1"/>
            <p:cNvSpPr>
              <a:spLocks noChangeArrowheads="1"/>
            </p:cNvSpPr>
            <p:nvPr/>
          </p:nvSpPr>
          <p:spPr bwMode="auto">
            <a:xfrm>
              <a:off x="395537" y="1031957"/>
              <a:ext cx="1329066" cy="9711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óu</a:t>
              </a:r>
              <a:endParaRPr lang="zh-CN" altLang="en-US" sz="66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577165" y="3075803"/>
            <a:ext cx="1404264" cy="1652776"/>
            <a:chOff x="395537" y="771551"/>
            <a:chExt cx="1329066" cy="1479499"/>
          </a:xfrm>
        </p:grpSpPr>
        <p:sp>
          <p:nvSpPr>
            <p:cNvPr id="110" name="圆角矩形 109"/>
            <p:cNvSpPr/>
            <p:nvPr/>
          </p:nvSpPr>
          <p:spPr>
            <a:xfrm>
              <a:off x="395537" y="771551"/>
              <a:ext cx="1329066" cy="147949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1" name="Rectangle 1"/>
            <p:cNvSpPr>
              <a:spLocks noChangeArrowheads="1"/>
            </p:cNvSpPr>
            <p:nvPr/>
          </p:nvSpPr>
          <p:spPr bwMode="auto">
            <a:xfrm>
              <a:off x="395537" y="1031957"/>
              <a:ext cx="1329066" cy="9711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āo</a:t>
              </a:r>
              <a:endParaRPr lang="zh-CN" altLang="en-US" sz="54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086910" y="3075803"/>
            <a:ext cx="1432631" cy="1652776"/>
            <a:chOff x="395537" y="771550"/>
            <a:chExt cx="1355915" cy="1479499"/>
          </a:xfrm>
        </p:grpSpPr>
        <p:sp>
          <p:nvSpPr>
            <p:cNvPr id="113" name="圆角矩形 112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4" name="Rectangle 1"/>
            <p:cNvSpPr>
              <a:spLocks noChangeArrowheads="1"/>
            </p:cNvSpPr>
            <p:nvPr/>
          </p:nvSpPr>
          <p:spPr bwMode="auto">
            <a:xfrm>
              <a:off x="422386" y="1031958"/>
              <a:ext cx="1329066" cy="9711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方正粗黑宋简体" panose="02000000000000000000" pitchFamily="2" charset="-122"/>
                  <a:cs typeface="汉语拼音" panose="02010600030101010101" pitchFamily="34" charset="-122"/>
                </a:rPr>
                <a:t>iū</a:t>
              </a:r>
              <a:endParaRPr lang="zh-CN" altLang="en-US" sz="5400" b="1" dirty="0">
                <a:solidFill>
                  <a:schemeClr val="bg1"/>
                </a:solidFill>
                <a:latin typeface="汉语拼音" panose="02010600030101010101" pitchFamily="34" charset="-122"/>
                <a:ea typeface="方正粗黑宋简体" panose="02000000000000000000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73229" y="3075803"/>
            <a:ext cx="1404264" cy="1652776"/>
            <a:chOff x="395537" y="771550"/>
            <a:chExt cx="1329066" cy="1479499"/>
          </a:xfrm>
        </p:grpSpPr>
        <p:sp>
          <p:nvSpPr>
            <p:cNvPr id="116" name="圆角矩形 115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7" name="Rectangle 1"/>
            <p:cNvSpPr>
              <a:spLocks noChangeArrowheads="1"/>
            </p:cNvSpPr>
            <p:nvPr/>
          </p:nvSpPr>
          <p:spPr bwMode="auto">
            <a:xfrm>
              <a:off x="395537" y="1031958"/>
              <a:ext cx="1329066" cy="9711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Meiryo" panose="020B0604030504040204" pitchFamily="34" charset="-128"/>
                  <a:cs typeface="汉语拼音" panose="02010600030101010101" pitchFamily="34" charset="-122"/>
                </a:rPr>
                <a:t>iú</a:t>
              </a:r>
              <a:endParaRPr lang="zh-CN" altLang="en-US" sz="6600" b="1" dirty="0">
                <a:solidFill>
                  <a:schemeClr val="bg1"/>
                </a:solidFill>
                <a:latin typeface="汉语拼音" panose="02010600030101010101" pitchFamily="34" charset="-122"/>
                <a:ea typeface="Meiryo" panose="020B0604030504040204" pitchFamily="34" charset="-128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6085397" y="3075803"/>
            <a:ext cx="1404264" cy="1652776"/>
            <a:chOff x="395537" y="771550"/>
            <a:chExt cx="1329066" cy="1479499"/>
          </a:xfrm>
        </p:grpSpPr>
        <p:sp>
          <p:nvSpPr>
            <p:cNvPr id="158" name="圆角矩形 157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9" name="Rectangle 1"/>
            <p:cNvSpPr>
              <a:spLocks noChangeArrowheads="1"/>
            </p:cNvSpPr>
            <p:nvPr/>
          </p:nvSpPr>
          <p:spPr bwMode="auto">
            <a:xfrm>
              <a:off x="395537" y="990632"/>
              <a:ext cx="1329066" cy="10538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11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7597565" y="3075803"/>
            <a:ext cx="1404264" cy="1652775"/>
            <a:chOff x="395537" y="771550"/>
            <a:chExt cx="1329066" cy="1479500"/>
          </a:xfrm>
        </p:grpSpPr>
        <p:sp>
          <p:nvSpPr>
            <p:cNvPr id="189" name="圆角矩形 18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0" name="Rectangle 1"/>
            <p:cNvSpPr>
              <a:spLocks noChangeArrowheads="1"/>
            </p:cNvSpPr>
            <p:nvPr/>
          </p:nvSpPr>
          <p:spPr bwMode="auto">
            <a:xfrm>
              <a:off x="395537" y="990632"/>
              <a:ext cx="1329066" cy="1053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07504" y="3075803"/>
            <a:ext cx="1404264" cy="1652775"/>
            <a:chOff x="395537" y="771550"/>
            <a:chExt cx="1329066" cy="1479500"/>
          </a:xfrm>
        </p:grpSpPr>
        <p:sp>
          <p:nvSpPr>
            <p:cNvPr id="146" name="圆角矩形 14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7" name="Rectangle 1"/>
            <p:cNvSpPr>
              <a:spLocks noChangeArrowheads="1"/>
            </p:cNvSpPr>
            <p:nvPr/>
          </p:nvSpPr>
          <p:spPr bwMode="auto">
            <a:xfrm>
              <a:off x="395537" y="990632"/>
              <a:ext cx="1329066" cy="1053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7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1577165" y="3075803"/>
            <a:ext cx="1404264" cy="1652776"/>
            <a:chOff x="395537" y="771550"/>
            <a:chExt cx="1329066" cy="1479499"/>
          </a:xfrm>
        </p:grpSpPr>
        <p:sp>
          <p:nvSpPr>
            <p:cNvPr id="149" name="圆角矩形 148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0" name="Rectangle 1"/>
            <p:cNvSpPr>
              <a:spLocks noChangeArrowheads="1"/>
            </p:cNvSpPr>
            <p:nvPr/>
          </p:nvSpPr>
          <p:spPr bwMode="auto">
            <a:xfrm>
              <a:off x="395537" y="990631"/>
              <a:ext cx="1329066" cy="10538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8</a:t>
              </a:r>
              <a:endParaRPr lang="zh-CN" altLang="en-US" sz="72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3086910" y="3075803"/>
            <a:ext cx="1432631" cy="1652776"/>
            <a:chOff x="395537" y="771550"/>
            <a:chExt cx="1355915" cy="1479499"/>
          </a:xfrm>
        </p:grpSpPr>
        <p:sp>
          <p:nvSpPr>
            <p:cNvPr id="152" name="圆角矩形 151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" name="Rectangle 1"/>
            <p:cNvSpPr>
              <a:spLocks noChangeArrowheads="1"/>
            </p:cNvSpPr>
            <p:nvPr/>
          </p:nvSpPr>
          <p:spPr bwMode="auto">
            <a:xfrm>
              <a:off x="422386" y="990632"/>
              <a:ext cx="1329066" cy="10538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9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573229" y="3075803"/>
            <a:ext cx="1404264" cy="1652776"/>
            <a:chOff x="395537" y="771550"/>
            <a:chExt cx="1329066" cy="1479499"/>
          </a:xfrm>
        </p:grpSpPr>
        <p:sp>
          <p:nvSpPr>
            <p:cNvPr id="155" name="圆角矩形 154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6" name="Rectangle 1"/>
            <p:cNvSpPr>
              <a:spLocks noChangeArrowheads="1"/>
            </p:cNvSpPr>
            <p:nvPr/>
          </p:nvSpPr>
          <p:spPr bwMode="auto">
            <a:xfrm>
              <a:off x="395537" y="990632"/>
              <a:ext cx="1329066" cy="10538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10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7577051" y="1344204"/>
            <a:ext cx="1404264" cy="1652775"/>
            <a:chOff x="395537" y="771550"/>
            <a:chExt cx="1329066" cy="1479500"/>
          </a:xfrm>
        </p:grpSpPr>
        <p:sp>
          <p:nvSpPr>
            <p:cNvPr id="137" name="圆角矩形 13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8" name="Rectangle 1"/>
            <p:cNvSpPr>
              <a:spLocks noChangeArrowheads="1"/>
            </p:cNvSpPr>
            <p:nvPr/>
          </p:nvSpPr>
          <p:spPr bwMode="auto">
            <a:xfrm>
              <a:off x="395537" y="990630"/>
              <a:ext cx="1329066" cy="1053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6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7504" y="1344204"/>
            <a:ext cx="1404265" cy="1652775"/>
            <a:chOff x="395536" y="771550"/>
            <a:chExt cx="1329067" cy="1479500"/>
          </a:xfrm>
        </p:grpSpPr>
        <p:sp>
          <p:nvSpPr>
            <p:cNvPr id="122" name="圆角矩形 12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" name="Rectangle 1"/>
            <p:cNvSpPr>
              <a:spLocks noChangeArrowheads="1"/>
            </p:cNvSpPr>
            <p:nvPr/>
          </p:nvSpPr>
          <p:spPr bwMode="auto">
            <a:xfrm>
              <a:off x="395536" y="990630"/>
              <a:ext cx="1329067" cy="1053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583560" y="1344204"/>
            <a:ext cx="1404264" cy="1652775"/>
            <a:chOff x="395537" y="771550"/>
            <a:chExt cx="1329066" cy="1479500"/>
          </a:xfrm>
        </p:grpSpPr>
        <p:sp>
          <p:nvSpPr>
            <p:cNvPr id="125" name="圆角矩形 12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6" name="Rectangle 1"/>
            <p:cNvSpPr>
              <a:spLocks noChangeArrowheads="1"/>
            </p:cNvSpPr>
            <p:nvPr/>
          </p:nvSpPr>
          <p:spPr bwMode="auto">
            <a:xfrm>
              <a:off x="395537" y="990630"/>
              <a:ext cx="1329066" cy="1053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072405" y="1344204"/>
            <a:ext cx="1438357" cy="1652775"/>
            <a:chOff x="395536" y="771550"/>
            <a:chExt cx="1361334" cy="1479500"/>
          </a:xfrm>
        </p:grpSpPr>
        <p:sp>
          <p:nvSpPr>
            <p:cNvPr id="128" name="圆角矩形 12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9" name="Rectangle 1"/>
            <p:cNvSpPr>
              <a:spLocks noChangeArrowheads="1"/>
            </p:cNvSpPr>
            <p:nvPr/>
          </p:nvSpPr>
          <p:spPr bwMode="auto">
            <a:xfrm>
              <a:off x="395536" y="935528"/>
              <a:ext cx="1361334" cy="11640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4588948" y="1344204"/>
            <a:ext cx="1427134" cy="1652775"/>
            <a:chOff x="395536" y="771550"/>
            <a:chExt cx="1350712" cy="1479500"/>
          </a:xfrm>
        </p:grpSpPr>
        <p:sp>
          <p:nvSpPr>
            <p:cNvPr id="131" name="圆角矩形 13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2" name="Rectangle 1"/>
            <p:cNvSpPr>
              <a:spLocks noChangeArrowheads="1"/>
            </p:cNvSpPr>
            <p:nvPr/>
          </p:nvSpPr>
          <p:spPr bwMode="auto">
            <a:xfrm>
              <a:off x="395536" y="990630"/>
              <a:ext cx="1350712" cy="1053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094268" y="1344204"/>
            <a:ext cx="1404599" cy="1652775"/>
            <a:chOff x="395537" y="771550"/>
            <a:chExt cx="1329382" cy="1479500"/>
          </a:xfrm>
        </p:grpSpPr>
        <p:sp>
          <p:nvSpPr>
            <p:cNvPr id="134" name="圆角矩形 133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5" name="Rectangle 1"/>
            <p:cNvSpPr>
              <a:spLocks noChangeArrowheads="1"/>
            </p:cNvSpPr>
            <p:nvPr/>
          </p:nvSpPr>
          <p:spPr bwMode="auto">
            <a:xfrm>
              <a:off x="395537" y="990630"/>
              <a:ext cx="1329382" cy="1053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60" name="Text Box 15"/>
          <p:cNvSpPr txBox="1">
            <a:spLocks noChangeArrowheads="1"/>
          </p:cNvSpPr>
          <p:nvPr/>
        </p:nvSpPr>
        <p:spPr bwMode="auto">
          <a:xfrm>
            <a:off x="69812" y="690831"/>
            <a:ext cx="45191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复韵母四声卡片翻翻翻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100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 noProof="0"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1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02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25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25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654766" y="1048945"/>
            <a:ext cx="807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p</a:t>
            </a:r>
            <a:endParaRPr lang="en-US" altLang="zh-CN" sz="8000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9646" y="1048945"/>
            <a:ext cx="1518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ǎo</a:t>
            </a:r>
            <a:endParaRPr lang="en-US" altLang="zh-CN" sz="8000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40101" y="1048945"/>
            <a:ext cx="32564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pǎo</a:t>
            </a:r>
            <a:endParaRPr lang="en-US" altLang="zh-CN" sz="8000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1" name="Text Box 5"/>
          <p:cNvSpPr txBox="1"/>
          <p:nvPr/>
        </p:nvSpPr>
        <p:spPr>
          <a:xfrm>
            <a:off x="2366734" y="2964889"/>
            <a:ext cx="1213794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声母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" name="Text Box 7"/>
          <p:cNvSpPr txBox="1"/>
          <p:nvPr/>
        </p:nvSpPr>
        <p:spPr>
          <a:xfrm>
            <a:off x="4256918" y="2964889"/>
            <a:ext cx="1213794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韵母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" name="Text Box 8"/>
          <p:cNvSpPr txBox="1"/>
          <p:nvPr/>
        </p:nvSpPr>
        <p:spPr>
          <a:xfrm>
            <a:off x="6125274" y="2964889"/>
            <a:ext cx="2242922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两</a:t>
            </a:r>
            <a:r>
              <a:rPr lang="zh-CN" altLang="en-US" sz="40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拼音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" name="Line 19"/>
          <p:cNvSpPr/>
          <p:nvPr/>
        </p:nvSpPr>
        <p:spPr>
          <a:xfrm>
            <a:off x="3086814" y="2618604"/>
            <a:ext cx="0" cy="34644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" name="Line 23"/>
          <p:cNvSpPr/>
          <p:nvPr/>
        </p:nvSpPr>
        <p:spPr>
          <a:xfrm>
            <a:off x="4832982" y="2618604"/>
            <a:ext cx="0" cy="34644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" name="Line 17"/>
          <p:cNvSpPr/>
          <p:nvPr/>
        </p:nvSpPr>
        <p:spPr>
          <a:xfrm>
            <a:off x="7344816" y="2618604"/>
            <a:ext cx="0" cy="346444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" name="加号 10"/>
          <p:cNvSpPr/>
          <p:nvPr/>
        </p:nvSpPr>
        <p:spPr>
          <a:xfrm>
            <a:off x="3462534" y="1555728"/>
            <a:ext cx="776408" cy="776408"/>
          </a:xfrm>
          <a:prstGeom prst="mathPlu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" name="等于号 11"/>
          <p:cNvSpPr/>
          <p:nvPr/>
        </p:nvSpPr>
        <p:spPr>
          <a:xfrm>
            <a:off x="5472608" y="1627090"/>
            <a:ext cx="522783" cy="633685"/>
          </a:xfrm>
          <a:prstGeom prst="mathEqual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1724" y="3867894"/>
            <a:ext cx="7698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前音轻短后音重，两音相连猛一碰。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Box 5"/>
          <p:cNvSpPr txBox="1"/>
          <p:nvPr/>
        </p:nvSpPr>
        <p:spPr>
          <a:xfrm>
            <a:off x="920442" y="2951232"/>
            <a:ext cx="699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跑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40" y="936104"/>
            <a:ext cx="2067694" cy="206769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59465" y="112298"/>
            <a:ext cx="3620447" cy="731260"/>
            <a:chOff x="3327817" y="2776594"/>
            <a:chExt cx="3620447" cy="73126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37492" y="2815277"/>
              <a:ext cx="3310772" cy="692577"/>
            </a:xfrm>
            <a:prstGeom prst="rect">
              <a:avLst/>
            </a:prstGeom>
          </p:spPr>
        </p:pic>
        <p:sp>
          <p:nvSpPr>
            <p:cNvPr id="20" name="文本框 14"/>
            <p:cNvSpPr txBox="1"/>
            <p:nvPr/>
          </p:nvSpPr>
          <p:spPr>
            <a:xfrm>
              <a:off x="3817261" y="2776594"/>
              <a:ext cx="313100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3600" b="1" smtClean="0">
                  <a:latin typeface="汉语拼音" panose="02010600030101010101" pitchFamily="34" charset="-122"/>
                  <a:ea typeface="黑体" panose="02010609060101010101" pitchFamily="49" charset="-122"/>
                  <a:cs typeface="汉语拼音" panose="02010600030101010101" pitchFamily="34" charset="-122"/>
                </a:rPr>
                <a:t>ao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的两拼音节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77827" y="888271"/>
            <a:ext cx="585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n</a:t>
            </a:r>
            <a:endParaRPr lang="en-US" altLang="zh-CN" sz="7200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9912" y="888271"/>
            <a:ext cx="71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</a:t>
            </a:r>
            <a:endParaRPr lang="en-US" altLang="zh-CN" sz="7200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83806" y="888271"/>
            <a:ext cx="13163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ǎo</a:t>
            </a:r>
            <a:endParaRPr lang="zh-CN" altLang="en-US" sz="7200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60181" y="888271"/>
            <a:ext cx="21043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niǎo</a:t>
            </a:r>
            <a:endParaRPr lang="en-US" altLang="zh-CN" sz="7200" dirty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1" name="Text Box 5"/>
          <p:cNvSpPr txBox="1"/>
          <p:nvPr/>
        </p:nvSpPr>
        <p:spPr>
          <a:xfrm>
            <a:off x="1907704" y="2994928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声母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" name="Text Box 6"/>
          <p:cNvSpPr txBox="1"/>
          <p:nvPr/>
        </p:nvSpPr>
        <p:spPr>
          <a:xfrm>
            <a:off x="3635896" y="2995087"/>
            <a:ext cx="112242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介母 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" name="Text Box 7"/>
          <p:cNvSpPr txBox="1"/>
          <p:nvPr/>
        </p:nvSpPr>
        <p:spPr>
          <a:xfrm>
            <a:off x="5101715" y="2994928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韵母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" name="Text Box 8"/>
          <p:cNvSpPr txBox="1"/>
          <p:nvPr/>
        </p:nvSpPr>
        <p:spPr>
          <a:xfrm>
            <a:off x="6963263" y="2994928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三拼音节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" name="Line 19"/>
          <p:cNvSpPr/>
          <p:nvPr/>
        </p:nvSpPr>
        <p:spPr>
          <a:xfrm>
            <a:off x="2509875" y="2284090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7" name="Line 21"/>
          <p:cNvSpPr/>
          <p:nvPr/>
        </p:nvSpPr>
        <p:spPr>
          <a:xfrm>
            <a:off x="4022043" y="2211710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" name="Line 23"/>
          <p:cNvSpPr/>
          <p:nvPr/>
        </p:nvSpPr>
        <p:spPr>
          <a:xfrm>
            <a:off x="5559870" y="2212082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" name="Line 17"/>
          <p:cNvSpPr/>
          <p:nvPr/>
        </p:nvSpPr>
        <p:spPr>
          <a:xfrm>
            <a:off x="8064896" y="2212082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" name="加号 10"/>
          <p:cNvSpPr/>
          <p:nvPr/>
        </p:nvSpPr>
        <p:spPr>
          <a:xfrm>
            <a:off x="2885595" y="1249746"/>
            <a:ext cx="776408" cy="776408"/>
          </a:xfrm>
          <a:prstGeom prst="mathPlu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1" name="加号 30"/>
          <p:cNvSpPr/>
          <p:nvPr/>
        </p:nvSpPr>
        <p:spPr>
          <a:xfrm>
            <a:off x="4263726" y="1249746"/>
            <a:ext cx="776408" cy="776408"/>
          </a:xfrm>
          <a:prstGeom prst="mathPlu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" name="等于号 11"/>
          <p:cNvSpPr/>
          <p:nvPr/>
        </p:nvSpPr>
        <p:spPr>
          <a:xfrm>
            <a:off x="6192688" y="1321108"/>
            <a:ext cx="522783" cy="633685"/>
          </a:xfrm>
          <a:prstGeom prst="mathEqual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Text Box 27"/>
          <p:cNvSpPr txBox="1"/>
          <p:nvPr/>
        </p:nvSpPr>
        <p:spPr>
          <a:xfrm>
            <a:off x="518717" y="3867894"/>
            <a:ext cx="8445771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介快，韵母响，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拼连读很顺当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3201" b="9835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256" y="452700"/>
            <a:ext cx="1782448" cy="201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 Box 5"/>
          <p:cNvSpPr txBox="1"/>
          <p:nvPr/>
        </p:nvSpPr>
        <p:spPr>
          <a:xfrm>
            <a:off x="776426" y="2856614"/>
            <a:ext cx="69923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鸟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69987" y="89331"/>
            <a:ext cx="3609925" cy="724323"/>
            <a:chOff x="3410347" y="3719635"/>
            <a:chExt cx="3609925" cy="724323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9222" y="3751381"/>
              <a:ext cx="3311050" cy="692577"/>
            </a:xfrm>
            <a:prstGeom prst="rect">
              <a:avLst/>
            </a:prstGeom>
          </p:spPr>
        </p:pic>
        <p:sp>
          <p:nvSpPr>
            <p:cNvPr id="34" name="文本框 14"/>
            <p:cNvSpPr txBox="1"/>
            <p:nvPr/>
          </p:nvSpPr>
          <p:spPr>
            <a:xfrm>
              <a:off x="3889269" y="3719635"/>
              <a:ext cx="313100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3600" b="1" smtClean="0">
                  <a:latin typeface="汉语拼音" panose="02010600030101010101" pitchFamily="34" charset="-122"/>
                  <a:ea typeface="黑体" panose="02010609060101010101" pitchFamily="49" charset="-122"/>
                  <a:cs typeface="汉语拼音" panose="02010600030101010101" pitchFamily="34" charset="-122"/>
                </a:rPr>
                <a:t>ao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的三拼音节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7"/>
          <p:cNvSpPr txBox="1"/>
          <p:nvPr/>
        </p:nvSpPr>
        <p:spPr>
          <a:xfrm>
            <a:off x="467544" y="1576656"/>
            <a:ext cx="4032448" cy="275152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同桌互助，练习拼读 </a:t>
            </a:r>
            <a:r>
              <a:rPr lang="en-US" altLang="zh-CN" sz="3600" b="1" smtClean="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ao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组成的两拼音节和三拼音节吧！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51810"/>
            <a:ext cx="3290030" cy="2808312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59465" y="112298"/>
            <a:ext cx="4916591" cy="731260"/>
            <a:chOff x="3327817" y="2776594"/>
            <a:chExt cx="4916591" cy="73126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37492" y="2815277"/>
              <a:ext cx="4606916" cy="692577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/>
          </p:nvSpPr>
          <p:spPr>
            <a:xfrm>
              <a:off x="3817261" y="2776594"/>
              <a:ext cx="4427147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练读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两拼、三拼音节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4986247" y="1191770"/>
            <a:ext cx="3451848" cy="3252188"/>
            <a:chOff x="3599892" y="483518"/>
            <a:chExt cx="5364596" cy="4320480"/>
          </a:xfrm>
        </p:grpSpPr>
        <p:grpSp>
          <p:nvGrpSpPr>
            <p:cNvPr id="10" name="组合 9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" name="矩形 12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3347864" y="3177265"/>
          <a:ext cx="5256584" cy="845098"/>
        </p:xfrm>
        <a:graphic>
          <a:graphicData uri="http://schemas.openxmlformats.org/drawingml/2006/table">
            <a:tbl>
              <a:tblPr firstRow="1" bandRow="1"/>
              <a:tblGrid>
                <a:gridCol w="525658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3419872" y="1006572"/>
          <a:ext cx="5113268" cy="845098"/>
        </p:xfrm>
        <a:graphic>
          <a:graphicData uri="http://schemas.openxmlformats.org/drawingml/2006/table">
            <a:tbl>
              <a:tblPr firstRow="1" bandRow="1"/>
              <a:tblGrid>
                <a:gridCol w="5113268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3419872" y="1923678"/>
            <a:ext cx="3780421" cy="584776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kern="0" smtClean="0">
                <a:latin typeface="楷体" panose="02010609060101010101" pitchFamily="49" charset="-122"/>
                <a:ea typeface="楷体" panose="02010609060101010101" pitchFamily="49" charset="-122"/>
              </a:rPr>
              <a:t>哥哥喜欢</a:t>
            </a:r>
            <a:r>
              <a:rPr kumimoji="1" lang="zh-CN" altLang="en-US" sz="36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吃面</a:t>
            </a:r>
            <a:r>
              <a:rPr kumimoji="1" lang="zh-CN" altLang="en-US" sz="36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kumimoji="1" lang="zh-CN" altLang="en-US" sz="36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36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51920" y="987574"/>
            <a:ext cx="5760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t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4129" y="987574"/>
            <a:ext cx="9361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áo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92282" y="987574"/>
            <a:ext cx="13681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ti</a:t>
            </a:r>
            <a:r>
              <a:rPr lang="en-US" altLang="zh-CN" sz="20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áo</a:t>
            </a:r>
            <a:endParaRPr lang="zh-CN" altLang="en-US" sz="44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355978" y="1460116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6516217" y="1430379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860034" y="987574"/>
            <a:ext cx="6515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292082" y="1460116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563888" y="3160008"/>
            <a:ext cx="5760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m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78280" y="3160008"/>
            <a:ext cx="9361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ā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o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46592" y="3159993"/>
            <a:ext cx="15138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miā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o</a:t>
            </a:r>
            <a:endParaRPr lang="zh-CN" altLang="en-US" sz="44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282137" y="3592056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6370369" y="3592056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382547" y="4155926"/>
            <a:ext cx="2938989" cy="584775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kern="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小猫</a:t>
            </a:r>
            <a:r>
              <a:rPr kumimoji="1" lang="zh-CN" altLang="en-US" sz="36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喵喵</a:t>
            </a:r>
            <a:r>
              <a:rPr kumimoji="1" lang="zh-CN" altLang="en-US" sz="3600" b="1" kern="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叫。</a:t>
            </a:r>
            <a:endParaRPr kumimoji="1" lang="zh-CN" altLang="en-US" sz="3600" b="1" kern="0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82754" y="3160008"/>
            <a:ext cx="6515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074225" y="3592056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Box 27"/>
          <p:cNvSpPr txBox="1"/>
          <p:nvPr/>
        </p:nvSpPr>
        <p:spPr>
          <a:xfrm>
            <a:off x="707857" y="-20538"/>
            <a:ext cx="6384423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联系生活，拼读三拼音节，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说句子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4" name="Picture 2" descr="C:\Users\Administrator\Desktop\5b3379036670e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85" y="762070"/>
            <a:ext cx="2222421" cy="214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esktop\包图网_18290541手绘小可爱动物小猫插画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03797"/>
            <a:ext cx="2116261" cy="211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19" grpId="0"/>
      <p:bldP spid="22" grpId="0"/>
      <p:bldP spid="25" grpId="0"/>
      <p:bldP spid="26" grpId="0"/>
      <p:bldP spid="27" grpId="0"/>
      <p:bldP spid="32" grpId="0" animBg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051020" y="3145160"/>
          <a:ext cx="5113268" cy="845098"/>
        </p:xfrm>
        <a:graphic>
          <a:graphicData uri="http://schemas.openxmlformats.org/drawingml/2006/table">
            <a:tbl>
              <a:tblPr firstRow="1" bandRow="1"/>
              <a:tblGrid>
                <a:gridCol w="5113268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395036" y="3126162"/>
            <a:ext cx="5760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t</a:t>
            </a:r>
            <a:endParaRPr lang="en-US" altLang="zh-CN" sz="4400" b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  <a:p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5237" y="3126162"/>
            <a:ext cx="9361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ào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63390" y="3126162"/>
            <a:ext cx="13681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tiào</a:t>
            </a:r>
            <a:endParaRPr lang="zh-CN" altLang="en-US" sz="44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27086" y="3558210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5131342" y="3528473"/>
            <a:ext cx="50405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022508" y="4219223"/>
            <a:ext cx="3421700" cy="584775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kern="0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我很喜欢</a:t>
            </a:r>
            <a:r>
              <a:rPr kumimoji="1"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r>
              <a:rPr kumimoji="1" lang="zh-CN" altLang="en-US" sz="3600" b="1" kern="0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远。</a:t>
            </a:r>
            <a:endParaRPr kumimoji="1" lang="zh-CN" altLang="en-US" sz="3600" b="1" kern="0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99711" y="3126162"/>
            <a:ext cx="6515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91182" y="3558210"/>
            <a:ext cx="504056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Administrator\Desktop\5b3753db23b36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96335" y="195486"/>
            <a:ext cx="2770289" cy="277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9465" y="112298"/>
            <a:ext cx="4411741" cy="731260"/>
            <a:chOff x="3327817" y="2776594"/>
            <a:chExt cx="4411741" cy="7312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2" y="2815277"/>
              <a:ext cx="3958844" cy="692577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3817261" y="2776594"/>
              <a:ext cx="3922297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3600" b="1" smtClean="0">
                  <a:latin typeface="汉语拼音" panose="02010600030101010101" pitchFamily="34" charset="-122"/>
                  <a:ea typeface="黑体" panose="02010609060101010101" pitchFamily="49" charset="-122"/>
                  <a:cs typeface="汉语拼音" panose="02010600030101010101" pitchFamily="34" charset="-122"/>
                </a:rPr>
                <a:t>ou iu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的两拼音节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sp>
        <p:nvSpPr>
          <p:cNvPr id="32" name="Text Box 27"/>
          <p:cNvSpPr txBox="1"/>
          <p:nvPr/>
        </p:nvSpPr>
        <p:spPr>
          <a:xfrm>
            <a:off x="1086075" y="771550"/>
            <a:ext cx="7446365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小组合作，练习拼读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ou iu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组成的两拼音节吧！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35646"/>
            <a:ext cx="6704013" cy="3152775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124689" y="1281104"/>
            <a:ext cx="6903695" cy="3594586"/>
            <a:chOff x="3599892" y="483518"/>
            <a:chExt cx="5364596" cy="4320480"/>
          </a:xfrm>
        </p:grpSpPr>
        <p:grpSp>
          <p:nvGrpSpPr>
            <p:cNvPr id="11" name="组合 10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矩形 13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3203848" y="3014085"/>
          <a:ext cx="5113268" cy="845098"/>
        </p:xfrm>
        <a:graphic>
          <a:graphicData uri="http://schemas.openxmlformats.org/drawingml/2006/table">
            <a:tbl>
              <a:tblPr firstRow="1" bandRow="1"/>
              <a:tblGrid>
                <a:gridCol w="5113268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3203848" y="574524"/>
          <a:ext cx="5113268" cy="845098"/>
        </p:xfrm>
        <a:graphic>
          <a:graphicData uri="http://schemas.openxmlformats.org/drawingml/2006/table">
            <a:tbl>
              <a:tblPr firstRow="1" bandRow="1"/>
              <a:tblGrid>
                <a:gridCol w="5113268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" name="矩形 46"/>
          <p:cNvSpPr/>
          <p:nvPr/>
        </p:nvSpPr>
        <p:spPr>
          <a:xfrm>
            <a:off x="3203848" y="1563638"/>
            <a:ext cx="5328592" cy="1200329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kern="0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垃圾</a:t>
            </a:r>
            <a:r>
              <a:rPr kumimoji="1" lang="zh-CN" altLang="en-US" sz="3600" b="1" ker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不要到处</a:t>
            </a:r>
            <a:r>
              <a:rPr kumimoji="1" lang="zh-CN" altLang="en-US" sz="3600" b="1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丢</a:t>
            </a:r>
            <a:r>
              <a:rPr kumimoji="1" lang="zh-CN" altLang="en-US" sz="3600" b="1" ker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，要放到垃圾箱。</a:t>
            </a:r>
            <a:endParaRPr kumimoji="1" lang="zh-CN" altLang="en-US" sz="3600" b="1" kern="0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4" name="Picture 2" descr="http://bpic.588ku.com/element_origin_min_pic/17/03/29/ac0c59f700e54c5232c6ad0c5b04afc2.jpg%21/fwfh/804x1035/quality/90/unsharp/true/compress/true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9501"/>
            <a:ext cx="1517164" cy="195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3851920" y="555526"/>
            <a:ext cx="5760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d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宋体" panose="0201060003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32040" y="555526"/>
            <a:ext cx="7922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iū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07903" y="555526"/>
            <a:ext cx="10236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diū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355977" y="1025578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5904148" y="995841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203848" y="4013651"/>
            <a:ext cx="4968552" cy="646331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kern="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</a:t>
            </a:r>
            <a:r>
              <a:rPr kumimoji="1" lang="zh-CN" altLang="en-US" sz="3600" b="1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舅舅</a:t>
            </a:r>
            <a:r>
              <a:rPr kumimoji="1" lang="zh-CN" altLang="en-US" sz="3600" b="1" kern="0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kumimoji="1" lang="zh-CN" altLang="en-US" sz="3600" b="1" kern="0">
                <a:latin typeface="楷体" panose="02010609060101010101" pitchFamily="49" charset="-122"/>
                <a:ea typeface="楷体" panose="02010609060101010101" pitchFamily="49" charset="-122"/>
              </a:rPr>
              <a:t>一名</a:t>
            </a:r>
            <a:r>
              <a:rPr kumimoji="1" lang="zh-CN" altLang="en-US" sz="3600" b="1" kern="0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医生</a:t>
            </a:r>
            <a:r>
              <a:rPr kumimoji="1" lang="zh-CN" altLang="en-US" sz="3600" b="1" kern="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3600" b="1" kern="0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60750" y="2995087"/>
            <a:ext cx="5760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j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宋体" panose="0201060003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40870" y="2995087"/>
            <a:ext cx="7922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iù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16733" y="2995087"/>
            <a:ext cx="10236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jiù</a:t>
            </a:r>
            <a:endParaRPr lang="zh-CN" altLang="en-US" sz="20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364807" y="3465139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5912978" y="3435402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03" b="9901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254"/>
          <a:stretch>
            <a:fillRect/>
          </a:stretch>
        </p:blipFill>
        <p:spPr bwMode="auto">
          <a:xfrm>
            <a:off x="1036450" y="2591162"/>
            <a:ext cx="1516013" cy="229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18" grpId="0"/>
      <p:bldP spid="19" grpId="0"/>
      <p:bldP spid="20" grpId="0"/>
      <p:bldP spid="14" grpId="0" animBg="1"/>
      <p:bldP spid="16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73281" y="-45789"/>
            <a:ext cx="9292158" cy="5209827"/>
            <a:chOff x="-73281" y="-45789"/>
            <a:chExt cx="9292158" cy="5209827"/>
          </a:xfrm>
        </p:grpSpPr>
        <p:grpSp>
          <p:nvGrpSpPr>
            <p:cNvPr id="4" name="组合 3"/>
            <p:cNvGrpSpPr/>
            <p:nvPr/>
          </p:nvGrpSpPr>
          <p:grpSpPr>
            <a:xfrm>
              <a:off x="-73281" y="-45789"/>
              <a:ext cx="9292158" cy="5201718"/>
              <a:chOff x="-73281" y="-45789"/>
              <a:chExt cx="9292158" cy="5201718"/>
            </a:xfrm>
          </p:grpSpPr>
          <p:pic>
            <p:nvPicPr>
              <p:cNvPr id="1033" name="Picture 9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2992" y="-45789"/>
                <a:ext cx="9203504" cy="52017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5" name="Picture 11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100000" l="0" r="100000">
                            <a14:foregroundMark x1="4576" y1="19792" x2="96441" y2="13889"/>
                            <a14:foregroundMark x1="96949" y1="13889" x2="97712" y2="35417"/>
                            <a14:foregroundMark x1="3559" y1="7639" x2="4915" y2="46181"/>
                            <a14:foregroundMark x1="26780" y1="52778" x2="29322" y2="55208"/>
                            <a14:foregroundMark x1="37797" y1="32986" x2="39831" y2="31250"/>
                            <a14:foregroundMark x1="88475" y1="55208" x2="88475" y2="55208"/>
                            <a14:foregroundMark x1="88051" y1="51042" x2="89831" y2="57292"/>
                            <a14:foregroundMark x1="85254" y1="64931" x2="84322" y2="69792"/>
                            <a14:foregroundMark x1="62881" y1="51736" x2="63475" y2="55208"/>
                            <a14:foregroundMark x1="13559" y1="52431" x2="14915" y2="64236"/>
                            <a14:foregroundMark x1="10593" y1="71528" x2="9746" y2="82986"/>
                            <a14:foregroundMark x1="4915" y1="86806" x2="5763" y2="86806"/>
                            <a14:backgroundMark x1="20000" y1="62500" x2="75678" y2="8854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335"/>
              <a:stretch>
                <a:fillRect/>
              </a:stretch>
            </p:blipFill>
            <p:spPr bwMode="auto">
              <a:xfrm>
                <a:off x="-73281" y="-45788"/>
                <a:ext cx="9292158" cy="14654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backgroundMark x1="27820" y1="23684" x2="75742" y2="4605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991" y="4653267"/>
              <a:ext cx="9203504" cy="510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2528059" y="2499742"/>
            <a:ext cx="983484" cy="988879"/>
            <a:chOff x="2240027" y="2590983"/>
            <a:chExt cx="983484" cy="988879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213" b="100000" l="0" r="955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0027" y="2590983"/>
              <a:ext cx="983484" cy="987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4" name="矩形 203"/>
            <p:cNvSpPr/>
            <p:nvPr/>
          </p:nvSpPr>
          <p:spPr>
            <a:xfrm>
              <a:off x="2360320" y="2810421"/>
              <a:ext cx="67678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ái</a:t>
              </a:r>
              <a:endParaRPr lang="zh-CN" altLang="en-US" sz="2000" b="1" dirty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23853" y="2499742"/>
            <a:ext cx="983484" cy="988879"/>
            <a:chOff x="3892647" y="2590983"/>
            <a:chExt cx="983484" cy="988879"/>
          </a:xfrm>
        </p:grpSpPr>
        <p:pic>
          <p:nvPicPr>
            <p:cNvPr id="164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213" b="100000" l="0" r="955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2647" y="2590983"/>
              <a:ext cx="983484" cy="987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5" name="矩形 204"/>
            <p:cNvSpPr/>
            <p:nvPr/>
          </p:nvSpPr>
          <p:spPr>
            <a:xfrm>
              <a:off x="3995936" y="2810421"/>
              <a:ext cx="61587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èi</a:t>
              </a:r>
              <a:endParaRPr lang="zh-CN" altLang="en-US" sz="2000" b="1" dirty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0879" y="2520404"/>
            <a:ext cx="983484" cy="1036811"/>
            <a:chOff x="5692847" y="2611645"/>
            <a:chExt cx="983484" cy="1036811"/>
          </a:xfrm>
        </p:grpSpPr>
        <p:pic>
          <p:nvPicPr>
            <p:cNvPr id="165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213" b="100000" l="0" r="955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2847" y="2611645"/>
              <a:ext cx="983484" cy="987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6" name="矩形 205"/>
            <p:cNvSpPr/>
            <p:nvPr/>
          </p:nvSpPr>
          <p:spPr>
            <a:xfrm>
              <a:off x="5796136" y="2879015"/>
              <a:ext cx="68640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uǐ</a:t>
              </a:r>
              <a:endParaRPr lang="zh-CN" altLang="en-US" sz="2000" b="1" dirty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27859" y="3718714"/>
            <a:ext cx="1239318" cy="1248532"/>
            <a:chOff x="2139827" y="3862730"/>
            <a:chExt cx="1239318" cy="1248532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5166" b="89668" l="1115" r="89963">
                          <a14:foregroundMark x1="50558" y1="81550" x2="50558" y2="81550"/>
                          <a14:backgroundMark x1="56877" y1="85978" x2="56877" y2="859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9827" y="3862730"/>
              <a:ext cx="1239318" cy="12485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7" name="矩形 206"/>
            <p:cNvSpPr/>
            <p:nvPr/>
          </p:nvSpPr>
          <p:spPr>
            <a:xfrm>
              <a:off x="2267744" y="4089397"/>
              <a:ext cx="914033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gāi</a:t>
              </a:r>
              <a:endParaRPr lang="zh-CN" altLang="en-US" sz="1800" b="1" dirty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95936" y="3762686"/>
            <a:ext cx="1239318" cy="1248532"/>
            <a:chOff x="3764730" y="3906702"/>
            <a:chExt cx="1239318" cy="1248532"/>
          </a:xfrm>
        </p:grpSpPr>
        <p:pic>
          <p:nvPicPr>
            <p:cNvPr id="166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5166" b="89668" l="1115" r="89963">
                          <a14:foregroundMark x1="50558" y1="81550" x2="50558" y2="81550"/>
                          <a14:backgroundMark x1="56877" y1="85978" x2="56877" y2="859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4730" y="3906702"/>
              <a:ext cx="1239318" cy="12485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8" name="矩形 207"/>
            <p:cNvSpPr/>
            <p:nvPr/>
          </p:nvSpPr>
          <p:spPr>
            <a:xfrm>
              <a:off x="3875467" y="4083918"/>
              <a:ext cx="81945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féi</a:t>
              </a:r>
              <a:endParaRPr lang="zh-CN" altLang="en-US" sz="1800" b="1" dirty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796136" y="3610453"/>
            <a:ext cx="1743374" cy="1545476"/>
            <a:chOff x="5508104" y="3762578"/>
            <a:chExt cx="1743374" cy="1545476"/>
          </a:xfrm>
        </p:grpSpPr>
        <p:pic>
          <p:nvPicPr>
            <p:cNvPr id="167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5166" b="89668" l="1115" r="89963">
                          <a14:foregroundMark x1="50558" y1="81550" x2="50558" y2="81550"/>
                          <a14:backgroundMark x1="56877" y1="85978" x2="56877" y2="859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3762578"/>
              <a:ext cx="1743374" cy="1545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9" name="矩形 208"/>
            <p:cNvSpPr/>
            <p:nvPr/>
          </p:nvSpPr>
          <p:spPr>
            <a:xfrm>
              <a:off x="5704649" y="4083918"/>
              <a:ext cx="120577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guāi</a:t>
              </a:r>
              <a:endParaRPr lang="zh-CN" altLang="en-US" sz="1800" b="1" dirty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72593" y="1249098"/>
            <a:ext cx="1089333" cy="988726"/>
            <a:chOff x="2040545" y="1347614"/>
            <a:chExt cx="1089333" cy="988726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100000">
                          <a14:backgroundMark x1="43949" y1="84912" x2="43949" y2="84912"/>
                          <a14:backgroundMark x1="68790" y1="74737" x2="68790" y2="7473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0545" y="1347614"/>
              <a:ext cx="1089333" cy="988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8" name="矩形 167"/>
            <p:cNvSpPr/>
            <p:nvPr/>
          </p:nvSpPr>
          <p:spPr>
            <a:xfrm>
              <a:off x="2184653" y="1347614"/>
              <a:ext cx="659155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ai</a:t>
              </a:r>
              <a:endParaRPr lang="zh-CN" altLang="en-US" sz="2000" b="1" dirty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72605" y="1249098"/>
            <a:ext cx="1089333" cy="988726"/>
            <a:chOff x="3841399" y="1545934"/>
            <a:chExt cx="1089333" cy="988726"/>
          </a:xfrm>
        </p:grpSpPr>
        <p:pic>
          <p:nvPicPr>
            <p:cNvPr id="161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100000">
                          <a14:backgroundMark x1="43949" y1="84912" x2="43949" y2="84912"/>
                          <a14:backgroundMark x1="68790" y1="74737" x2="68790" y2="7473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1399" y="1545934"/>
              <a:ext cx="1089333" cy="988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0" name="矩形 169"/>
            <p:cNvSpPr/>
            <p:nvPr/>
          </p:nvSpPr>
          <p:spPr>
            <a:xfrm>
              <a:off x="4052762" y="1595089"/>
              <a:ext cx="60625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ei</a:t>
              </a:r>
              <a:endParaRPr lang="zh-CN" altLang="en-US" sz="2000" b="1" dirty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786269" y="1249098"/>
            <a:ext cx="1089333" cy="988726"/>
            <a:chOff x="5498237" y="1545934"/>
            <a:chExt cx="1089333" cy="988726"/>
          </a:xfrm>
        </p:grpSpPr>
        <p:pic>
          <p:nvPicPr>
            <p:cNvPr id="162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100000">
                          <a14:backgroundMark x1="43949" y1="84912" x2="43949" y2="84912"/>
                          <a14:backgroundMark x1="68790" y1="74737" x2="68790" y2="7473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8237" y="1545934"/>
              <a:ext cx="1089333" cy="988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1" name="矩形 170"/>
            <p:cNvSpPr/>
            <p:nvPr/>
          </p:nvSpPr>
          <p:spPr>
            <a:xfrm>
              <a:off x="5652120" y="1568581"/>
              <a:ext cx="63030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ui</a:t>
              </a:r>
              <a:endParaRPr lang="zh-CN" altLang="en-US" sz="2000" b="1" dirty="0">
                <a:solidFill>
                  <a:schemeClr val="bg1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03976" y="987574"/>
            <a:ext cx="1275089" cy="1175436"/>
            <a:chOff x="515944" y="771550"/>
            <a:chExt cx="1368152" cy="1261226"/>
          </a:xfrm>
        </p:grpSpPr>
        <p:sp>
          <p:nvSpPr>
            <p:cNvPr id="6" name="饼形 5"/>
            <p:cNvSpPr/>
            <p:nvPr/>
          </p:nvSpPr>
          <p:spPr>
            <a:xfrm rot="3449420">
              <a:off x="582108" y="730788"/>
              <a:ext cx="1235824" cy="1368152"/>
            </a:xfrm>
            <a:prstGeom prst="pi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058" name="Picture 10" descr="C:\Users\Administrator\Desktop\src=http___www.17qq.com_img_biaoqing_68789095.jpeg&amp;refer=http___www.gif"/>
            <p:cNvPicPr>
              <a:picLocks noChangeAspect="1" noChangeArrowheads="1" noCrop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26999">
              <a:off x="895265" y="771550"/>
              <a:ext cx="526604" cy="552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8" name="组合 197"/>
          <p:cNvGrpSpPr/>
          <p:nvPr/>
        </p:nvGrpSpPr>
        <p:grpSpPr>
          <a:xfrm rot="21396432">
            <a:off x="753119" y="2312661"/>
            <a:ext cx="1275089" cy="1175436"/>
            <a:chOff x="515944" y="771550"/>
            <a:chExt cx="1368152" cy="1261226"/>
          </a:xfrm>
        </p:grpSpPr>
        <p:sp>
          <p:nvSpPr>
            <p:cNvPr id="199" name="饼形 198"/>
            <p:cNvSpPr/>
            <p:nvPr/>
          </p:nvSpPr>
          <p:spPr>
            <a:xfrm rot="3449420">
              <a:off x="582108" y="730788"/>
              <a:ext cx="1235824" cy="1368152"/>
            </a:xfrm>
            <a:prstGeom prst="pi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00" name="Picture 10" descr="C:\Users\Administrator\Desktop\src=http___www.17qq.com_img_biaoqing_68789095.jpeg&amp;refer=http___www.gif"/>
            <p:cNvPicPr>
              <a:picLocks noChangeAspect="1" noChangeArrowheads="1" noCrop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26999">
              <a:off x="895265" y="771550"/>
              <a:ext cx="526604" cy="552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1" name="组合 200"/>
          <p:cNvGrpSpPr/>
          <p:nvPr/>
        </p:nvGrpSpPr>
        <p:grpSpPr>
          <a:xfrm rot="21364570">
            <a:off x="752750" y="3690073"/>
            <a:ext cx="1275089" cy="1175436"/>
            <a:chOff x="515944" y="771550"/>
            <a:chExt cx="1368152" cy="1261226"/>
          </a:xfrm>
        </p:grpSpPr>
        <p:sp>
          <p:nvSpPr>
            <p:cNvPr id="202" name="饼形 201"/>
            <p:cNvSpPr/>
            <p:nvPr/>
          </p:nvSpPr>
          <p:spPr>
            <a:xfrm rot="3449420">
              <a:off x="582108" y="730788"/>
              <a:ext cx="1235824" cy="1368152"/>
            </a:xfrm>
            <a:prstGeom prst="pi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03" name="Picture 10" descr="C:\Users\Administrator\Desktop\src=http___www.17qq.com_img_biaoqing_68789095.jpeg&amp;refer=http___www.gif"/>
            <p:cNvPicPr>
              <a:picLocks noChangeAspect="1" noChangeArrowheads="1" noCrop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26999">
              <a:off x="895265" y="771550"/>
              <a:ext cx="526604" cy="552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吃豆豆游戏配乐.mp3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024198" y="3994524"/>
            <a:ext cx="609600" cy="609600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7232690" y="274593"/>
            <a:ext cx="1216546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开始</a:t>
            </a:r>
            <a:endParaRPr lang="en-US" altLang="zh-CN" sz="36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11560" y="123478"/>
            <a:ext cx="1816299" cy="646331"/>
          </a:xfrm>
          <a:prstGeom prst="rect">
            <a:avLst/>
          </a:prstGeom>
          <a:effectLst>
            <a:glow rad="63500">
              <a:srgbClr val="00CC99">
                <a:alpha val="40000"/>
              </a:srgbClr>
            </a:glo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+mn-ea"/>
                <a:cs typeface="汉语拼音" panose="02010600030101010101" pitchFamily="34" charset="-122"/>
              </a:rPr>
              <a:t>吃豆豆</a:t>
            </a:r>
            <a:endParaRPr lang="en-US" altLang="zh-CN" sz="36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latin typeface="+mn-ea"/>
              <a:cs typeface="汉语拼音" panose="02010600030101010101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164416" y="197227"/>
            <a:ext cx="2816764" cy="646331"/>
            <a:chOff x="5499652" y="3435846"/>
            <a:chExt cx="2816764" cy="646331"/>
          </a:xfrm>
        </p:grpSpPr>
        <p:sp>
          <p:nvSpPr>
            <p:cNvPr id="48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4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55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8.64198E-7 L 0.12465 0.003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3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65 0.00339 L 0.27431 0.0104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431 0.0105 L 0.47899 0.01574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8.64198E-7 L 0.12465 0.0034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3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65 0.00339 L 0.27431 0.01049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17 0.0105 L 0.47638 0.01575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8.64198E-7 L 0.12465 0.0034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3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65 0.00339 L 0.27431 0.01049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43 0.0105 L 0.48437 0.01081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5796136" y="113749"/>
            <a:ext cx="1234549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开始</a:t>
            </a:r>
            <a:endParaRPr lang="en-US" altLang="zh-CN" sz="32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2257" y="125219"/>
            <a:ext cx="5203839" cy="646331"/>
            <a:chOff x="-1279911" y="3739616"/>
            <a:chExt cx="5203839" cy="646331"/>
          </a:xfrm>
        </p:grpSpPr>
        <p:sp>
          <p:nvSpPr>
            <p:cNvPr id="51" name="文本框 15"/>
            <p:cNvSpPr txBox="1"/>
            <p:nvPr/>
          </p:nvSpPr>
          <p:spPr>
            <a:xfrm>
              <a:off x="-415815" y="3739616"/>
              <a:ext cx="37359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热气球</a:t>
              </a:r>
              <a:r>
                <a:rPr kumimoji="1" lang="zh-CN" altLang="en-US" sz="3600" b="1">
                  <a:latin typeface="宋体" panose="02010600030101010101" pitchFamily="2" charset="-122"/>
                  <a:ea typeface="宋体" panose="02010600030101010101" pitchFamily="2" charset="-122"/>
                </a:rPr>
                <a:t>拼读游戏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-1279911" y="3827591"/>
              <a:ext cx="5203839" cy="546100"/>
              <a:chOff x="837541" y="409406"/>
              <a:chExt cx="5203839" cy="546100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37541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2229384" y="2739573"/>
            <a:ext cx="659555" cy="1372008"/>
            <a:chOff x="-139667" y="3085426"/>
            <a:chExt cx="659555" cy="1372008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-75394" y="3085426"/>
              <a:ext cx="55015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r>
                <a:rPr lang="en-US" altLang="zh-CN" sz="36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iǔ</a:t>
              </a:r>
              <a:endParaRPr lang="en-US" altLang="zh-CN" sz="3600" b="1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64202" y="3675677"/>
            <a:ext cx="659555" cy="1344345"/>
            <a:chOff x="1822630" y="885717"/>
            <a:chExt cx="659555" cy="1344345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1854164" y="885717"/>
              <a:ext cx="564578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36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iú</a:t>
              </a:r>
              <a:endParaRPr lang="en-US" altLang="zh-CN" sz="3600" b="1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33357" y="1731461"/>
            <a:ext cx="710695" cy="1417733"/>
            <a:chOff x="1758979" y="4103281"/>
            <a:chExt cx="710695" cy="1417733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119" y="467301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1758979" y="4103281"/>
              <a:ext cx="71045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r>
                <a:rPr lang="en-US" altLang="zh-CN" sz="36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ōu</a:t>
              </a:r>
              <a:endParaRPr lang="zh-CN" altLang="en-US" sz="3600" b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123728" y="795357"/>
            <a:ext cx="742511" cy="1385729"/>
            <a:chOff x="-181925" y="3071705"/>
            <a:chExt cx="742511" cy="1385729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-181925" y="3071705"/>
              <a:ext cx="74251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36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āo</a:t>
              </a:r>
              <a:endParaRPr lang="zh-CN" altLang="en-US" sz="1600" b="1" dirty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43608" y="2159388"/>
            <a:ext cx="659555" cy="1477629"/>
            <a:chOff x="-139667" y="2979805"/>
            <a:chExt cx="659555" cy="1477629"/>
          </a:xfrm>
        </p:grpSpPr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矩形 63"/>
            <p:cNvSpPr/>
            <p:nvPr/>
          </p:nvSpPr>
          <p:spPr>
            <a:xfrm>
              <a:off x="-23985" y="2979805"/>
              <a:ext cx="28725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4000" b="1" smtClean="0">
                  <a:solidFill>
                    <a:srgbClr val="FF0000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l</a:t>
              </a:r>
              <a:endParaRPr lang="zh-CN" altLang="en-US" sz="18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791842" y="2667565"/>
            <a:ext cx="721934" cy="1421651"/>
            <a:chOff x="-112790" y="3013418"/>
            <a:chExt cx="721934" cy="1421651"/>
          </a:xfrm>
        </p:grpSpPr>
        <p:pic>
          <p:nvPicPr>
            <p:cNvPr id="84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790" y="3587070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矩形 84"/>
            <p:cNvSpPr/>
            <p:nvPr/>
          </p:nvSpPr>
          <p:spPr>
            <a:xfrm>
              <a:off x="-101307" y="3013418"/>
              <a:ext cx="71045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3600" b="1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ōu</a:t>
              </a:r>
              <a:endParaRPr lang="zh-CN" altLang="en-US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787862" y="3603669"/>
            <a:ext cx="720242" cy="1416353"/>
            <a:chOff x="1822630" y="813709"/>
            <a:chExt cx="720242" cy="1416353"/>
          </a:xfrm>
        </p:grpSpPr>
        <p:pic>
          <p:nvPicPr>
            <p:cNvPr id="87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矩形 87"/>
            <p:cNvSpPr/>
            <p:nvPr/>
          </p:nvSpPr>
          <p:spPr>
            <a:xfrm>
              <a:off x="1832421" y="813709"/>
              <a:ext cx="71045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3600" b="1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ǒu</a:t>
              </a:r>
              <a:endParaRPr lang="zh-CN" altLang="en-US" sz="1600" dirty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763005" y="1731461"/>
            <a:ext cx="659555" cy="1417733"/>
            <a:chOff x="1810119" y="4103281"/>
            <a:chExt cx="659555" cy="1417733"/>
          </a:xfrm>
        </p:grpSpPr>
        <p:pic>
          <p:nvPicPr>
            <p:cNvPr id="90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119" y="467301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" name="矩形 90"/>
            <p:cNvSpPr/>
            <p:nvPr/>
          </p:nvSpPr>
          <p:spPr>
            <a:xfrm>
              <a:off x="1850439" y="4103281"/>
              <a:ext cx="55015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3600" b="1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iū</a:t>
              </a:r>
              <a:endParaRPr lang="zh-CN" altLang="en-US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726427" y="795357"/>
            <a:ext cx="765189" cy="1381814"/>
            <a:chOff x="-139667" y="3075620"/>
            <a:chExt cx="765189" cy="1381814"/>
          </a:xfrm>
        </p:grpSpPr>
        <p:pic>
          <p:nvPicPr>
            <p:cNvPr id="9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" name="矩形 93"/>
            <p:cNvSpPr/>
            <p:nvPr/>
          </p:nvSpPr>
          <p:spPr>
            <a:xfrm>
              <a:off x="-113783" y="3075620"/>
              <a:ext cx="73930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3600" b="1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ǎo</a:t>
              </a:r>
              <a:endParaRPr lang="zh-CN" altLang="en-US" sz="1600" dirty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604049" y="2141351"/>
            <a:ext cx="659555" cy="1491751"/>
            <a:chOff x="-139667" y="2965683"/>
            <a:chExt cx="659555" cy="1491751"/>
          </a:xfrm>
        </p:grpSpPr>
        <p:pic>
          <p:nvPicPr>
            <p:cNvPr id="96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" name="矩形 96"/>
            <p:cNvSpPr/>
            <p:nvPr/>
          </p:nvSpPr>
          <p:spPr>
            <a:xfrm>
              <a:off x="-32125" y="2965683"/>
              <a:ext cx="46038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4000" b="1" dirty="0">
                  <a:solidFill>
                    <a:srgbClr val="FF0000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d</a:t>
              </a:r>
              <a:endParaRPr lang="zh-CN" altLang="en-US" sz="18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pic>
        <p:nvPicPr>
          <p:cNvPr id="2" name="热气球游戏配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131.123779" end="155661.578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20331" y="143584"/>
            <a:ext cx="609600" cy="609600"/>
          </a:xfrm>
          <a:prstGeom prst="rect">
            <a:avLst/>
          </a:prstGeom>
        </p:spPr>
      </p:pic>
      <p:grpSp>
        <p:nvGrpSpPr>
          <p:cNvPr id="113" name="组合 112"/>
          <p:cNvGrpSpPr/>
          <p:nvPr/>
        </p:nvGrpSpPr>
        <p:grpSpPr>
          <a:xfrm>
            <a:off x="7600154" y="2633951"/>
            <a:ext cx="753994" cy="1455265"/>
            <a:chOff x="-112790" y="2979804"/>
            <a:chExt cx="753994" cy="1455265"/>
          </a:xfrm>
        </p:grpSpPr>
        <p:pic>
          <p:nvPicPr>
            <p:cNvPr id="114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790" y="3587070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" name="矩形 114"/>
            <p:cNvSpPr/>
            <p:nvPr/>
          </p:nvSpPr>
          <p:spPr>
            <a:xfrm>
              <a:off x="-101307" y="2979804"/>
              <a:ext cx="74251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3600" b="1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āo</a:t>
              </a:r>
              <a:endParaRPr lang="zh-CN" altLang="en-US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596174" y="3570867"/>
            <a:ext cx="745879" cy="1449155"/>
            <a:chOff x="1822630" y="780907"/>
            <a:chExt cx="745879" cy="1449155"/>
          </a:xfrm>
        </p:grpSpPr>
        <p:pic>
          <p:nvPicPr>
            <p:cNvPr id="117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8" name="矩形 117"/>
            <p:cNvSpPr/>
            <p:nvPr/>
          </p:nvSpPr>
          <p:spPr>
            <a:xfrm>
              <a:off x="1822792" y="780907"/>
              <a:ext cx="74571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3600" b="1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ào</a:t>
              </a:r>
              <a:endParaRPr lang="zh-CN" altLang="en-US" sz="1600" dirty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524328" y="1690682"/>
            <a:ext cx="710451" cy="1458512"/>
            <a:chOff x="1763130" y="4062502"/>
            <a:chExt cx="710451" cy="1458512"/>
          </a:xfrm>
        </p:grpSpPr>
        <p:pic>
          <p:nvPicPr>
            <p:cNvPr id="120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119" y="467301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1" name="矩形 120"/>
            <p:cNvSpPr/>
            <p:nvPr/>
          </p:nvSpPr>
          <p:spPr>
            <a:xfrm>
              <a:off x="1763130" y="4062502"/>
              <a:ext cx="71045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3600" b="1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ǒu</a:t>
              </a:r>
              <a:endParaRPr lang="zh-CN" altLang="en-US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534739" y="723349"/>
            <a:ext cx="659555" cy="1453822"/>
            <a:chOff x="-139667" y="3003612"/>
            <a:chExt cx="659555" cy="1453822"/>
          </a:xfrm>
        </p:grpSpPr>
        <p:pic>
          <p:nvPicPr>
            <p:cNvPr id="12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矩形 123"/>
            <p:cNvSpPr/>
            <p:nvPr/>
          </p:nvSpPr>
          <p:spPr>
            <a:xfrm>
              <a:off x="-64981" y="3003612"/>
              <a:ext cx="56297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36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3600" b="1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iù</a:t>
              </a:r>
              <a:endParaRPr lang="zh-CN" altLang="en-US" sz="1600" dirty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412361" y="2141351"/>
            <a:ext cx="678178" cy="1491751"/>
            <a:chOff x="-139667" y="2965683"/>
            <a:chExt cx="678178" cy="1491751"/>
          </a:xfrm>
        </p:grpSpPr>
        <p:pic>
          <p:nvPicPr>
            <p:cNvPr id="129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0" name="矩形 129"/>
            <p:cNvSpPr/>
            <p:nvPr/>
          </p:nvSpPr>
          <p:spPr>
            <a:xfrm>
              <a:off x="-107820" y="2965683"/>
              <a:ext cx="64633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4000" b="1" smtClean="0">
                  <a:solidFill>
                    <a:srgbClr val="FF0000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m</a:t>
              </a:r>
              <a:endParaRPr lang="zh-CN" altLang="en-US" sz="18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06268 -0.28735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1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-0.28735 L 0.06268 -0.0913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-0.09136 L 0.06268 0.1046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0.10463 L 0.06268 0.2867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19753E-6 L 0.06267 -0.28735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1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-0.28735 L 0.06267 -0.0913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-0.09136 L 0.06267 0.10463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0.10463 L 0.06267 0.28672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7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19753E-6 L 0.06267 -0.28735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1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-0.28735 L 0.06267 -0.09136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-0.09136 L 0.06267 0.10463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7 0.10463 L 0.06267 0.28672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7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7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3069" y="732641"/>
            <a:ext cx="3072867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图上画了什么？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8" r="17633"/>
          <a:stretch>
            <a:fillRect/>
          </a:stretch>
        </p:blipFill>
        <p:spPr bwMode="auto">
          <a:xfrm>
            <a:off x="6372200" y="1102410"/>
            <a:ext cx="1915064" cy="3773596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23528" y="51470"/>
            <a:ext cx="2610240" cy="720080"/>
            <a:chOff x="377584" y="195486"/>
            <a:chExt cx="2610240" cy="7200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22989"/>
              <a:ext cx="2268000" cy="692577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864933" y="19548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学词识字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27232"/>
              <a:ext cx="450000" cy="55975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409773" y="1299368"/>
            <a:ext cx="5602387" cy="3576638"/>
            <a:chOff x="409773" y="1299368"/>
            <a:chExt cx="5602387" cy="3576638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89" t="8001" r="-81" b="-863"/>
            <a:stretch>
              <a:fillRect/>
            </a:stretch>
          </p:blipFill>
          <p:spPr bwMode="auto">
            <a:xfrm>
              <a:off x="522674" y="1635601"/>
              <a:ext cx="5395486" cy="3165894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92D050">
                  <a:alpha val="44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组合 10"/>
            <p:cNvGrpSpPr/>
            <p:nvPr/>
          </p:nvGrpSpPr>
          <p:grpSpPr>
            <a:xfrm>
              <a:off x="409773" y="1299368"/>
              <a:ext cx="5602387" cy="3576638"/>
              <a:chOff x="3599892" y="483518"/>
              <a:chExt cx="5364596" cy="432048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3599892" y="583114"/>
                <a:ext cx="5364596" cy="4220884"/>
                <a:chOff x="3599892" y="583114"/>
                <a:chExt cx="5364596" cy="4220884"/>
              </a:xfrm>
            </p:grpSpPr>
            <p:pic>
              <p:nvPicPr>
                <p:cNvPr id="14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>
                  <a:fillRect/>
                </a:stretch>
              </p:blipFill>
              <p:spPr bwMode="auto">
                <a:xfrm>
                  <a:off x="8387904" y="583114"/>
                  <a:ext cx="358589" cy="223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5" name="矩形 14"/>
                <p:cNvSpPr/>
                <p:nvPr/>
              </p:nvSpPr>
              <p:spPr>
                <a:xfrm>
                  <a:off x="3599892" y="806632"/>
                  <a:ext cx="5364596" cy="3997366"/>
                </a:xfrm>
                <a:prstGeom prst="rect">
                  <a:avLst/>
                </a:prstGeom>
                <a:noFill/>
                <a:ln w="34925">
                  <a:solidFill>
                    <a:srgbClr val="00B05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3689902" y="891848"/>
                  <a:ext cx="5184576" cy="3826934"/>
                </a:xfrm>
                <a:prstGeom prst="rect">
                  <a:avLst/>
                </a:prstGeom>
                <a:noFill/>
                <a:ln w="9525">
                  <a:solidFill>
                    <a:srgbClr val="33CC33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8062113" y="483518"/>
                <a:ext cx="396087" cy="323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67544" y="176902"/>
            <a:ext cx="8220931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圈画出带有复韵母</a:t>
            </a:r>
            <a:r>
              <a:rPr lang="en-US" altLang="zh-CN" sz="320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a</a:t>
            </a:r>
            <a:r>
              <a:rPr lang="en-US" altLang="zh-CN" sz="3200" smtClean="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o</a:t>
            </a:r>
            <a:r>
              <a:rPr lang="zh-CN" altLang="en-US" sz="3200" smtClean="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、</a:t>
            </a:r>
            <a:r>
              <a:rPr lang="en-US" altLang="zh-CN" sz="3200" smtClean="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ou</a:t>
            </a:r>
            <a:r>
              <a:rPr lang="zh-CN" altLang="en-US" sz="3200" smtClean="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、</a:t>
            </a:r>
            <a:r>
              <a:rPr lang="en-US" altLang="zh-CN" sz="3200" smtClean="0"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iu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的音节，多读几遍。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8" r="17633"/>
          <a:stretch>
            <a:fillRect/>
          </a:stretch>
        </p:blipFill>
        <p:spPr bwMode="auto">
          <a:xfrm>
            <a:off x="6372200" y="1246426"/>
            <a:ext cx="1915064" cy="3773596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6732240" y="1390442"/>
            <a:ext cx="1080120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04248" y="2254538"/>
            <a:ext cx="432048" cy="3600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308304" y="2974618"/>
            <a:ext cx="432048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789453" y="3838714"/>
            <a:ext cx="432048" cy="3600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09773" y="1299368"/>
            <a:ext cx="5602387" cy="3576638"/>
            <a:chOff x="409773" y="1299368"/>
            <a:chExt cx="5602387" cy="3576638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89" t="8001" r="-81" b="-863"/>
            <a:stretch>
              <a:fillRect/>
            </a:stretch>
          </p:blipFill>
          <p:spPr bwMode="auto">
            <a:xfrm>
              <a:off x="522674" y="1635601"/>
              <a:ext cx="5395486" cy="3165894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92D050">
                  <a:alpha val="44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" name="组合 12"/>
            <p:cNvGrpSpPr/>
            <p:nvPr/>
          </p:nvGrpSpPr>
          <p:grpSpPr>
            <a:xfrm>
              <a:off x="409773" y="1299368"/>
              <a:ext cx="5602387" cy="3576638"/>
              <a:chOff x="3599892" y="483518"/>
              <a:chExt cx="5364596" cy="432048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599892" y="583114"/>
                <a:ext cx="5364596" cy="4220884"/>
                <a:chOff x="3599892" y="583114"/>
                <a:chExt cx="5364596" cy="4220884"/>
              </a:xfrm>
            </p:grpSpPr>
            <p:pic>
              <p:nvPicPr>
                <p:cNvPr id="17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>
                  <a:fillRect/>
                </a:stretch>
              </p:blipFill>
              <p:spPr bwMode="auto">
                <a:xfrm>
                  <a:off x="8387904" y="583114"/>
                  <a:ext cx="358589" cy="223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8" name="矩形 17"/>
                <p:cNvSpPr/>
                <p:nvPr/>
              </p:nvSpPr>
              <p:spPr>
                <a:xfrm>
                  <a:off x="3599892" y="806632"/>
                  <a:ext cx="5364596" cy="3997366"/>
                </a:xfrm>
                <a:prstGeom prst="rect">
                  <a:avLst/>
                </a:prstGeom>
                <a:noFill/>
                <a:ln w="34925">
                  <a:solidFill>
                    <a:srgbClr val="00B05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3689902" y="891848"/>
                  <a:ext cx="5184576" cy="3826934"/>
                </a:xfrm>
                <a:prstGeom prst="rect">
                  <a:avLst/>
                </a:prstGeom>
                <a:noFill/>
                <a:ln w="9525">
                  <a:solidFill>
                    <a:srgbClr val="33CC33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8062113" y="483518"/>
                <a:ext cx="396087" cy="323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51520" y="1415554"/>
            <a:ext cx="30243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读一读儿歌，圈画出你会拼读的字和音节。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0681" y="112298"/>
            <a:ext cx="2612335" cy="731260"/>
            <a:chOff x="3327817" y="2776594"/>
            <a:chExt cx="2612335" cy="7312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朗读儿歌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434109" y="378710"/>
            <a:ext cx="5325093" cy="4713320"/>
            <a:chOff x="3434109" y="378710"/>
            <a:chExt cx="5325093" cy="471332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  <a14:imgEffect>
                        <a14:colorTemperature colorTemp="59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7" y="843558"/>
              <a:ext cx="5105968" cy="4123846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92D050">
                  <a:alpha val="44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4" name="组合 13"/>
            <p:cNvGrpSpPr/>
            <p:nvPr/>
          </p:nvGrpSpPr>
          <p:grpSpPr>
            <a:xfrm>
              <a:off x="3434109" y="378710"/>
              <a:ext cx="5325093" cy="4713320"/>
              <a:chOff x="3599892" y="483518"/>
              <a:chExt cx="5364596" cy="4320480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599892" y="583114"/>
                <a:ext cx="5364596" cy="4220884"/>
                <a:chOff x="3599892" y="583114"/>
                <a:chExt cx="5364596" cy="4220884"/>
              </a:xfrm>
            </p:grpSpPr>
            <p:pic>
              <p:nvPicPr>
                <p:cNvPr id="17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>
                  <a:fillRect/>
                </a:stretch>
              </p:blipFill>
              <p:spPr bwMode="auto">
                <a:xfrm>
                  <a:off x="8387904" y="583114"/>
                  <a:ext cx="358589" cy="223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8" name="矩形 17"/>
                <p:cNvSpPr/>
                <p:nvPr/>
              </p:nvSpPr>
              <p:spPr>
                <a:xfrm>
                  <a:off x="3599892" y="806632"/>
                  <a:ext cx="5364596" cy="3997366"/>
                </a:xfrm>
                <a:prstGeom prst="rect">
                  <a:avLst/>
                </a:prstGeom>
                <a:noFill/>
                <a:ln w="34925">
                  <a:solidFill>
                    <a:srgbClr val="00B05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3689902" y="891848"/>
                  <a:ext cx="5184576" cy="3826934"/>
                </a:xfrm>
                <a:prstGeom prst="rect">
                  <a:avLst/>
                </a:prstGeom>
                <a:noFill/>
                <a:ln w="9525">
                  <a:solidFill>
                    <a:srgbClr val="33CC33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8062113" y="483518"/>
                <a:ext cx="396087" cy="323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1529" y="987574"/>
            <a:ext cx="5003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、拼一拼，写一写。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78325" y="2210663"/>
            <a:ext cx="19399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ch</a:t>
            </a:r>
            <a:r>
              <a:rPr lang="en-US" altLang="zh-CN" sz="3600">
                <a:latin typeface="汉语拼音" panose="02010600030101010101" pitchFamily="34" charset="-122"/>
                <a:cs typeface="汉语拼音" panose="02010600030101010101" pitchFamily="34" charset="-122"/>
                <a:sym typeface="+mn-ea"/>
              </a:rPr>
              <a:t>-</a:t>
            </a:r>
            <a:r>
              <a:rPr lang="en-US" altLang="zh-CN" sz="3600" b="1" dirty="0" err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āo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rcRect l="14617" t="34993" r="58758" b="54267"/>
          <a:stretch>
            <a:fillRect/>
          </a:stretch>
        </p:blipFill>
        <p:spPr>
          <a:xfrm>
            <a:off x="2803525" y="3443198"/>
            <a:ext cx="1646555" cy="1000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/>
          <a:srcRect l="14617" t="34993" r="58758" b="54267"/>
          <a:stretch>
            <a:fillRect/>
          </a:stretch>
        </p:blipFill>
        <p:spPr>
          <a:xfrm>
            <a:off x="6318250" y="2032228"/>
            <a:ext cx="1646555" cy="10007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/>
          <a:srcRect l="14617" t="34993" r="58758" b="54267"/>
          <a:stretch>
            <a:fillRect/>
          </a:stretch>
        </p:blipFill>
        <p:spPr>
          <a:xfrm>
            <a:off x="2803525" y="2032228"/>
            <a:ext cx="1646555" cy="10007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/>
          <a:srcRect l="15921" t="34993" r="61674" b="54267"/>
          <a:stretch>
            <a:fillRect/>
          </a:stretch>
        </p:blipFill>
        <p:spPr>
          <a:xfrm>
            <a:off x="6389370" y="3363560"/>
            <a:ext cx="1385570" cy="100076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184525" y="2210028"/>
            <a:ext cx="978153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hóu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  <a:sym typeface="+mn-ea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390005" y="2210028"/>
            <a:ext cx="14820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chāo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6735" y="2210028"/>
            <a:ext cx="19399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   h-</a:t>
            </a:r>
            <a:r>
              <a:rPr lang="en-US" altLang="zh-CN" sz="3600" b="1" dirty="0" err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óu</a:t>
            </a:r>
            <a:endParaRPr lang="en-US" altLang="zh-CN" sz="3600" b="1" dirty="0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87370" y="3579584"/>
            <a:ext cx="13627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altLang="zh-CN" sz="36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xiù</a:t>
            </a:r>
            <a:endParaRPr lang="en-US" altLang="zh-CN" sz="36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66865" y="3541360"/>
            <a:ext cx="12058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gǎo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2195195" y="3906113"/>
            <a:ext cx="360045" cy="755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958205" y="2495143"/>
            <a:ext cx="360045" cy="755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0760" y="3620998"/>
            <a:ext cx="11779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x-</a:t>
            </a:r>
            <a:r>
              <a:rPr lang="en-US" altLang="zh-CN" sz="3600" b="1" dirty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iù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20307" y="3541360"/>
            <a:ext cx="19399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g-ǎo</a:t>
            </a:r>
            <a:endParaRPr lang="en-US" altLang="zh-CN" sz="3600" b="1" dirty="0" err="1" smtClean="0"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2195195" y="2495143"/>
            <a:ext cx="360045" cy="76200"/>
          </a:xfrm>
          <a:prstGeom prst="right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5971540" y="3877275"/>
            <a:ext cx="360045" cy="755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95621" y="123478"/>
            <a:ext cx="2610240" cy="720080"/>
            <a:chOff x="341328" y="3939902"/>
            <a:chExt cx="2610240" cy="72008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2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79" grpId="0"/>
      <p:bldP spid="12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6339130" y="3390382"/>
            <a:ext cx="1745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altLang="zh-CN" sz="3600" b="1">
                <a:solidFill>
                  <a:prstClr val="black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l     </a:t>
            </a:r>
            <a:r>
              <a:rPr lang="en-US" altLang="zh-CN" sz="3600" b="1" smtClean="0">
                <a:solidFill>
                  <a:prstClr val="black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  h    </a:t>
            </a:r>
            <a:endParaRPr lang="zh-CN" altLang="en-US" sz="3600" b="1" dirty="0">
              <a:solidFill>
                <a:prstClr val="black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44122" y="3363838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ǎo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33871" y="3363838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óu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05598" y="3366935"/>
            <a:ext cx="4475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ō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897686" y="3366935"/>
            <a:ext cx="5645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iú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00706" y="3370032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ǎo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52834" y="3370032"/>
            <a:ext cx="4475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ǔ</a:t>
            </a:r>
            <a:endParaRPr lang="en-US" altLang="zh-CN" sz="3600" b="1" dirty="0" err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6696" y="267494"/>
            <a:ext cx="63882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、看图，把音节补充完整。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1308" y="3390382"/>
            <a:ext cx="5212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 err="1" smtClean="0">
                <a:solidFill>
                  <a:prstClr val="black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xi</a:t>
            </a:r>
            <a:endParaRPr lang="en-US" altLang="zh-CN" sz="3600" b="1" dirty="0" err="1" smtClean="0">
              <a:solidFill>
                <a:prstClr val="black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662717" y="3390382"/>
            <a:ext cx="5501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 err="1" smtClean="0">
                <a:solidFill>
                  <a:prstClr val="black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w</a:t>
            </a:r>
            <a:endParaRPr lang="en-US" altLang="zh-CN" sz="3600" b="1" dirty="0" err="1" smtClean="0">
              <a:solidFill>
                <a:prstClr val="black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45156" y="3390382"/>
            <a:ext cx="452368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 err="1" smtClean="0">
                <a:solidFill>
                  <a:prstClr val="black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h</a:t>
            </a:r>
            <a:endParaRPr lang="en-US" altLang="zh-CN" sz="3600" b="1" dirty="0" err="1" smtClean="0">
              <a:solidFill>
                <a:prstClr val="black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  <a:sym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1405784" y="3877313"/>
            <a:ext cx="486410" cy="0"/>
          </a:xfrm>
          <a:prstGeom prst="line">
            <a:avLst/>
          </a:prstGeom>
          <a:ln>
            <a:solidFill>
              <a:schemeClr val="tx1"/>
            </a:solidFill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485904" y="3877313"/>
            <a:ext cx="486410" cy="0"/>
          </a:xfrm>
          <a:prstGeom prst="line">
            <a:avLst/>
          </a:prstGeom>
          <a:ln>
            <a:solidFill>
              <a:schemeClr val="tx1"/>
            </a:solidFill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200451" y="3877313"/>
            <a:ext cx="323851" cy="0"/>
          </a:xfrm>
          <a:prstGeom prst="line">
            <a:avLst/>
          </a:prstGeom>
          <a:ln>
            <a:solidFill>
              <a:schemeClr val="tx1"/>
            </a:solidFill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597293" y="3390382"/>
            <a:ext cx="449162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 err="1" smtClean="0">
                <a:solidFill>
                  <a:prstClr val="black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n</a:t>
            </a:r>
            <a:endParaRPr lang="en-US" altLang="zh-CN" sz="3600" b="1" dirty="0" err="1" smtClean="0">
              <a:solidFill>
                <a:prstClr val="black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014521" y="3894438"/>
            <a:ext cx="342394" cy="0"/>
          </a:xfrm>
          <a:prstGeom prst="line">
            <a:avLst/>
          </a:prstGeom>
          <a:ln>
            <a:solidFill>
              <a:schemeClr val="tx1"/>
            </a:solidFill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6621677" y="3877313"/>
            <a:ext cx="486410" cy="0"/>
          </a:xfrm>
          <a:prstGeom prst="line">
            <a:avLst/>
          </a:prstGeom>
          <a:ln>
            <a:solidFill>
              <a:schemeClr val="tx1"/>
            </a:solidFill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758538" y="3877313"/>
            <a:ext cx="32634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7584" y="1347614"/>
            <a:ext cx="1892751" cy="18133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3858" y="1347614"/>
            <a:ext cx="2108262" cy="1800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" b="6487"/>
          <a:stretch>
            <a:fillRect/>
          </a:stretch>
        </p:blipFill>
        <p:spPr>
          <a:xfrm>
            <a:off x="6156176" y="1275606"/>
            <a:ext cx="1781324" cy="1928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1" grpId="0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80512" cy="518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143506" y="75277"/>
            <a:ext cx="36364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图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上画了什么</a:t>
            </a: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？快来找一找藏在图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中的故事里</a:t>
            </a:r>
            <a:r>
              <a:rPr lang="zh-CN" altLang="en-US" sz="28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的复韵母宝宝吧！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24328" y="3219822"/>
            <a:ext cx="1656184" cy="1224135"/>
            <a:chOff x="7053657" y="699542"/>
            <a:chExt cx="1656184" cy="1224135"/>
          </a:xfrm>
        </p:grpSpPr>
        <p:sp>
          <p:nvSpPr>
            <p:cNvPr id="3" name="线形标注 1 2"/>
            <p:cNvSpPr/>
            <p:nvPr/>
          </p:nvSpPr>
          <p:spPr>
            <a:xfrm>
              <a:off x="7053657" y="699542"/>
              <a:ext cx="1512168" cy="1152128"/>
            </a:xfrm>
            <a:prstGeom prst="borderCallout1">
              <a:avLst>
                <a:gd name="adj1" fmla="val 18750"/>
                <a:gd name="adj2" fmla="val -8333"/>
                <a:gd name="adj3" fmla="val 30620"/>
                <a:gd name="adj4" fmla="val -47983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053658" y="1131590"/>
              <a:ext cx="1656183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海豹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053659" y="699542"/>
              <a:ext cx="1440160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10600030101010101" pitchFamily="34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     ao</a:t>
              </a:r>
              <a:endParaRPr lang="zh-CN" altLang="en-US" sz="2800" b="1">
                <a:solidFill>
                  <a:srgbClr val="FFFF00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36566" y="123478"/>
            <a:ext cx="2160239" cy="1169481"/>
            <a:chOff x="6156176" y="699542"/>
            <a:chExt cx="2160239" cy="1224135"/>
          </a:xfrm>
        </p:grpSpPr>
        <p:sp>
          <p:nvSpPr>
            <p:cNvPr id="40" name="线形标注 1 39"/>
            <p:cNvSpPr/>
            <p:nvPr/>
          </p:nvSpPr>
          <p:spPr>
            <a:xfrm>
              <a:off x="6156176" y="753385"/>
              <a:ext cx="1271538" cy="1152128"/>
            </a:xfrm>
            <a:prstGeom prst="borderCallout1">
              <a:avLst>
                <a:gd name="adj1" fmla="val 49783"/>
                <a:gd name="adj2" fmla="val 103256"/>
                <a:gd name="adj3" fmla="val 63389"/>
                <a:gd name="adj4" fmla="val 174982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156176" y="1131590"/>
              <a:ext cx="2160239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海鸥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473608" y="699542"/>
              <a:ext cx="810090" cy="6480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10600030101010101" pitchFamily="34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  ou</a:t>
              </a:r>
              <a:endParaRPr lang="zh-CN" altLang="en-US" sz="2800" b="1">
                <a:solidFill>
                  <a:srgbClr val="FFFF00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562951" y="968923"/>
            <a:ext cx="2160239" cy="1230844"/>
            <a:chOff x="6156176" y="692833"/>
            <a:chExt cx="2160239" cy="1230844"/>
          </a:xfrm>
        </p:grpSpPr>
        <p:sp>
          <p:nvSpPr>
            <p:cNvPr id="44" name="线形标注 1 43"/>
            <p:cNvSpPr/>
            <p:nvPr/>
          </p:nvSpPr>
          <p:spPr>
            <a:xfrm>
              <a:off x="6156176" y="699542"/>
              <a:ext cx="1185513" cy="1152128"/>
            </a:xfrm>
            <a:prstGeom prst="borderCallout1">
              <a:avLst>
                <a:gd name="adj1" fmla="val 104301"/>
                <a:gd name="adj2" fmla="val 56063"/>
                <a:gd name="adj3" fmla="val 203590"/>
                <a:gd name="adj4" fmla="val -42706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6156176" y="1131590"/>
              <a:ext cx="2160239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游泳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61569" y="692833"/>
              <a:ext cx="537444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10600030101010101" pitchFamily="34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iu</a:t>
              </a:r>
              <a:endParaRPr lang="zh-CN" altLang="en-US" sz="2800" b="1">
                <a:solidFill>
                  <a:srgbClr val="FFFF00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11761" y="1803723"/>
            <a:ext cx="2160239" cy="1169481"/>
            <a:chOff x="6156176" y="699542"/>
            <a:chExt cx="2160239" cy="1224135"/>
          </a:xfrm>
        </p:grpSpPr>
        <p:sp>
          <p:nvSpPr>
            <p:cNvPr id="53" name="线形标注 1 52"/>
            <p:cNvSpPr/>
            <p:nvPr/>
          </p:nvSpPr>
          <p:spPr>
            <a:xfrm>
              <a:off x="6156176" y="753385"/>
              <a:ext cx="1271538" cy="1152128"/>
            </a:xfrm>
            <a:prstGeom prst="borderCallout1">
              <a:avLst>
                <a:gd name="adj1" fmla="val 53244"/>
                <a:gd name="adj2" fmla="val -2366"/>
                <a:gd name="adj3" fmla="val 98004"/>
                <a:gd name="adj4" fmla="val -30269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6156176" y="1131590"/>
              <a:ext cx="2160239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小狗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473608" y="699542"/>
              <a:ext cx="810090" cy="6480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10600030101010101" pitchFamily="34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  ou</a:t>
              </a:r>
              <a:endParaRPr lang="zh-CN" altLang="en-US" sz="2800" b="1">
                <a:solidFill>
                  <a:srgbClr val="FFFF00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743908" y="3466722"/>
            <a:ext cx="1656184" cy="1224135"/>
            <a:chOff x="7053657" y="699542"/>
            <a:chExt cx="1656184" cy="1224135"/>
          </a:xfrm>
        </p:grpSpPr>
        <p:sp>
          <p:nvSpPr>
            <p:cNvPr id="57" name="线形标注 1 56"/>
            <p:cNvSpPr/>
            <p:nvPr/>
          </p:nvSpPr>
          <p:spPr>
            <a:xfrm>
              <a:off x="7053657" y="699542"/>
              <a:ext cx="1512168" cy="1152128"/>
            </a:xfrm>
            <a:prstGeom prst="borderCallout1">
              <a:avLst>
                <a:gd name="adj1" fmla="val 18750"/>
                <a:gd name="adj2" fmla="val -8333"/>
                <a:gd name="adj3" fmla="val 9125"/>
                <a:gd name="adj4" fmla="val -46723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053658" y="1131590"/>
              <a:ext cx="1656183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小猫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7053659" y="699542"/>
              <a:ext cx="1440160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10600030101010101" pitchFamily="34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     ao</a:t>
              </a:r>
              <a:endParaRPr lang="zh-CN" altLang="en-US" sz="2800" b="1">
                <a:solidFill>
                  <a:srgbClr val="FFFF00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34882" y="3686100"/>
            <a:ext cx="2160239" cy="1224135"/>
            <a:chOff x="6156176" y="699542"/>
            <a:chExt cx="2160239" cy="1224135"/>
          </a:xfrm>
        </p:grpSpPr>
        <p:sp>
          <p:nvSpPr>
            <p:cNvPr id="61" name="线形标注 1 60"/>
            <p:cNvSpPr/>
            <p:nvPr/>
          </p:nvSpPr>
          <p:spPr>
            <a:xfrm>
              <a:off x="6156176" y="699542"/>
              <a:ext cx="1185513" cy="1152128"/>
            </a:xfrm>
            <a:prstGeom prst="borderCallout1">
              <a:avLst>
                <a:gd name="adj1" fmla="val 38163"/>
                <a:gd name="adj2" fmla="val -4196"/>
                <a:gd name="adj3" fmla="val 87848"/>
                <a:gd name="adj4" fmla="val -16996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156176" y="1131590"/>
              <a:ext cx="2160239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皮球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764162" y="737320"/>
              <a:ext cx="537444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10600030101010101" pitchFamily="34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iu</a:t>
              </a:r>
              <a:endParaRPr lang="zh-CN" altLang="en-US" sz="2800" b="1">
                <a:solidFill>
                  <a:srgbClr val="FFFF00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79512" y="3723878"/>
            <a:ext cx="46805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  <a:cs typeface="汉语拼音" panose="02010600030101010101" pitchFamily="34" charset="-122"/>
              </a:rPr>
              <a:t>海豹</a:t>
            </a:r>
            <a:r>
              <a:rPr lang="zh-CN" altLang="en-US" sz="4000" b="1" smtClean="0">
                <a:latin typeface="宋体" panose="02010600030101010101" pitchFamily="2" charset="-122"/>
                <a:cs typeface="汉语拼音" panose="02010600030101010101" pitchFamily="34" charset="-122"/>
              </a:rPr>
              <a:t>海豹 </a:t>
            </a:r>
            <a:r>
              <a:rPr lang="en-US" altLang="zh-CN" sz="4000" b="1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ao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ao </a:t>
            </a:r>
            <a:r>
              <a:rPr lang="en-US" altLang="zh-CN" sz="4000" b="1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ao </a:t>
            </a:r>
            <a:endParaRPr lang="en-US" altLang="zh-CN" sz="4000" b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226536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ao</a:t>
            </a:r>
            <a:endParaRPr lang="zh-CN" altLang="en-US" sz="66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04099"/>
            <a:ext cx="3403517" cy="301211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79512" y="3723878"/>
            <a:ext cx="46805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  <a:cs typeface="汉语拼音" panose="02010600030101010101" pitchFamily="34" charset="-122"/>
              </a:rPr>
              <a:t>海鸥</a:t>
            </a:r>
            <a:r>
              <a:rPr lang="zh-CN" altLang="en-US" sz="4000" b="1" smtClean="0">
                <a:latin typeface="宋体" panose="02010600030101010101" pitchFamily="2" charset="-122"/>
                <a:cs typeface="汉语拼音" panose="02010600030101010101" pitchFamily="34" charset="-122"/>
              </a:rPr>
              <a:t>海鸥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ou </a:t>
            </a:r>
            <a:r>
              <a:rPr lang="en-US" altLang="zh-CN" sz="4000" b="1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ou ou </a:t>
            </a:r>
            <a:endParaRPr lang="en-US" altLang="zh-CN" sz="4000" b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217239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ou</a:t>
            </a:r>
            <a:endParaRPr lang="zh-CN" altLang="en-US" sz="66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43558"/>
            <a:ext cx="3832646" cy="332106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251520" y="3723878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atin typeface="宋体" panose="02010600030101010101" pitchFamily="2" charset="-122"/>
                <a:cs typeface="汉语拼音" panose="02010600030101010101" pitchFamily="34" charset="-122"/>
              </a:rPr>
              <a:t>皮球</a:t>
            </a:r>
            <a:r>
              <a:rPr lang="zh-CN" altLang="en-US" sz="4000" b="1" smtClean="0">
                <a:latin typeface="宋体" panose="02010600030101010101" pitchFamily="2" charset="-122"/>
                <a:cs typeface="汉语拼音" panose="02010600030101010101" pitchFamily="34" charset="-122"/>
              </a:rPr>
              <a:t>皮球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iu </a:t>
            </a:r>
            <a:r>
              <a:rPr lang="en-US" altLang="zh-CN" sz="4000" b="1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iu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iu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 </a:t>
            </a:r>
            <a:endParaRPr lang="en-US" altLang="zh-CN" sz="4000" b="1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15808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iu</a:t>
            </a:r>
            <a:endParaRPr lang="zh-CN" altLang="en-US" sz="66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6"/>
          <a:stretch>
            <a:fillRect/>
          </a:stretch>
        </p:blipFill>
        <p:spPr bwMode="auto">
          <a:xfrm>
            <a:off x="4499992" y="797296"/>
            <a:ext cx="4009206" cy="321461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475656" y="909176"/>
            <a:ext cx="208823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ui</a:t>
            </a:r>
            <a:endParaRPr lang="zh-CN" altLang="en-US" sz="138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2101" y="895415"/>
            <a:ext cx="219624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rPr>
              <a:t>iu</a:t>
            </a:r>
            <a:endParaRPr lang="zh-CN" altLang="en-US" sz="13800" b="1" dirty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923928" y="267462"/>
            <a:ext cx="2880320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对比读一读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403649" y="3215291"/>
            <a:ext cx="3600399" cy="143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从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u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开始，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最后嘴变扁。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292081" y="3215291"/>
            <a:ext cx="324035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从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i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开始，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-122"/>
              </a:rPr>
              <a:t>最后逐渐圆唇。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20013" y="81355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66572" y="2414371"/>
            <a:ext cx="659555" cy="848344"/>
            <a:chOff x="-139667" y="3609090"/>
            <a:chExt cx="659555" cy="848344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667" y="360943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-58538" y="3609090"/>
              <a:ext cx="47000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o</a:t>
              </a:r>
              <a:endParaRPr lang="zh-CN" alt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74415" y="2721534"/>
            <a:ext cx="659555" cy="1458512"/>
            <a:chOff x="1822630" y="771550"/>
            <a:chExt cx="659555" cy="1458512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382063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1947046" y="771550"/>
              <a:ext cx="298480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en-US" altLang="zh-CN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  <a:p>
              <a:pPr lvl="0"/>
              <a:r>
                <a:rPr lang="en-US" altLang="zh-CN" sz="4000" b="1" dirty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i</a:t>
              </a:r>
              <a:endParaRPr lang="zh-CN" altLang="en-US" sz="1800" b="1" dirty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39752" y="1456244"/>
            <a:ext cx="659555" cy="847999"/>
            <a:chOff x="1810119" y="4673015"/>
            <a:chExt cx="659555" cy="847999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119" y="467301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1902150" y="4673372"/>
              <a:ext cx="50366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 b="1" dirty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a</a:t>
              </a:r>
              <a:endParaRPr lang="zh-CN" alt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494952" y="1507727"/>
            <a:ext cx="659555" cy="847999"/>
            <a:chOff x="-1485867" y="3346545"/>
            <a:chExt cx="659555" cy="847999"/>
          </a:xfrm>
        </p:grpSpPr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85867" y="334654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矩形 63"/>
            <p:cNvSpPr/>
            <p:nvPr/>
          </p:nvSpPr>
          <p:spPr>
            <a:xfrm>
              <a:off x="-1334648" y="3346835"/>
              <a:ext cx="285115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0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o</a:t>
              </a:r>
              <a:endParaRPr lang="en-US" altLang="zh-CN" sz="4000" b="1" dirty="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03222" y="1456308"/>
            <a:ext cx="1358911" cy="848360"/>
            <a:chOff x="1822630" y="1245868"/>
            <a:chExt cx="910114" cy="84831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2630" y="1246181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1849898" y="1245868"/>
              <a:ext cx="882846" cy="707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000" b="1" smtClean="0">
                  <a:solidFill>
                    <a:srgbClr val="FF0000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ao</a:t>
              </a:r>
              <a:endParaRPr lang="zh-CN" altLang="en-US" sz="18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03222" y="2389123"/>
            <a:ext cx="1080118" cy="847725"/>
            <a:chOff x="5103222" y="2389123"/>
            <a:chExt cx="1080118" cy="847725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3222" y="2389123"/>
              <a:ext cx="1080118" cy="84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5208429" y="2389123"/>
              <a:ext cx="94774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000" b="1" smtClean="0">
                  <a:solidFill>
                    <a:srgbClr val="FF0000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ou</a:t>
              </a:r>
              <a:endParaRPr lang="zh-CN" altLang="en-US" sz="18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76056" y="3363838"/>
            <a:ext cx="1080118" cy="847725"/>
            <a:chOff x="5076056" y="3363838"/>
            <a:chExt cx="1080118" cy="847725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3363838"/>
              <a:ext cx="1080118" cy="84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5208430" y="3402583"/>
              <a:ext cx="731722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000" b="1" smtClean="0">
                  <a:solidFill>
                    <a:srgbClr val="FF0000"/>
                  </a:solidFill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iu</a:t>
              </a:r>
              <a:endParaRPr lang="zh-CN" altLang="en-US" sz="1800" b="1" dirty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164288" y="1897544"/>
            <a:ext cx="720080" cy="1754326"/>
          </a:xfrm>
          <a:prstGeom prst="rect">
            <a:avLst/>
          </a:prstGeom>
          <a:solidFill>
            <a:srgbClr val="006600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smtClean="0">
                <a:solidFill>
                  <a:schemeClr val="bg1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复韵母</a:t>
            </a:r>
            <a:endParaRPr lang="zh-CN" altLang="en-US" sz="3600" dirty="0">
              <a:solidFill>
                <a:schemeClr val="bg1"/>
              </a:solidFill>
              <a:latin typeface="汉语拼音" panose="02010600030101010101" pitchFamily="34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9592" y="1861394"/>
            <a:ext cx="648072" cy="1754326"/>
          </a:xfrm>
          <a:prstGeom prst="rect">
            <a:avLst/>
          </a:prstGeom>
          <a:solidFill>
            <a:srgbClr val="006600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smtClean="0">
                <a:solidFill>
                  <a:schemeClr val="bg1"/>
                </a:solidFill>
                <a:latin typeface="汉语拼音" panose="02010600030101010101" pitchFamily="34" charset="-122"/>
                <a:ea typeface="黑体" panose="02010609060101010101" pitchFamily="49" charset="-122"/>
                <a:cs typeface="汉语拼音" panose="02010600030101010101" pitchFamily="34" charset="-122"/>
              </a:rPr>
              <a:t>单韵母</a:t>
            </a:r>
            <a:endParaRPr lang="zh-CN" altLang="en-US" sz="3600" dirty="0">
              <a:solidFill>
                <a:schemeClr val="bg1"/>
              </a:solidFill>
              <a:latin typeface="汉语拼音" panose="02010600030101010101" pitchFamily="34" charset="-122"/>
              <a:ea typeface="黑体" panose="02010609060101010101" pitchFamily="49" charset="-122"/>
              <a:cs typeface="汉语拼音" panose="02010600030101010101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35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3502155" y="2427734"/>
            <a:ext cx="659555" cy="847999"/>
            <a:chOff x="-1485867" y="3346545"/>
            <a:chExt cx="659555" cy="847999"/>
          </a:xfrm>
        </p:grpSpPr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85867" y="334654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矩形 40"/>
            <p:cNvSpPr/>
            <p:nvPr/>
          </p:nvSpPr>
          <p:spPr>
            <a:xfrm>
              <a:off x="-1334648" y="3346835"/>
              <a:ext cx="285115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0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u</a:t>
              </a:r>
              <a:endParaRPr lang="en-US" altLang="zh-CN" sz="4000" b="1" dirty="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02155" y="3363838"/>
            <a:ext cx="659555" cy="847999"/>
            <a:chOff x="-1485867" y="3346545"/>
            <a:chExt cx="659555" cy="847999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85867" y="3346545"/>
              <a:ext cx="659555" cy="84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-1334648" y="3346835"/>
              <a:ext cx="285115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000" b="1" smtClean="0">
                  <a:latin typeface="汉语拼音" panose="02010600030101010101" pitchFamily="34" charset="-122"/>
                  <a:ea typeface="华文细黑" panose="02010600040101010101" pitchFamily="2" charset="-122"/>
                  <a:cs typeface="汉语拼音" panose="02010600030101010101" pitchFamily="34" charset="-122"/>
                </a:rPr>
                <a:t>u</a:t>
              </a:r>
              <a:endParaRPr lang="en-US" altLang="zh-CN" sz="4000" b="1" dirty="0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276754" y="1231270"/>
            <a:ext cx="1831750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66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ā</a:t>
            </a:r>
            <a:r>
              <a:rPr lang="en-US" altLang="zh-CN" sz="6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o</a:t>
            </a:r>
            <a:endParaRPr lang="zh-CN" altLang="en-US" sz="2800" dirty="0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76754" y="2298144"/>
            <a:ext cx="1327694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66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ō</a:t>
            </a:r>
            <a:r>
              <a:rPr lang="en-US" altLang="zh-CN" sz="6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u</a:t>
            </a:r>
            <a:endParaRPr lang="zh-CN" altLang="en-US" sz="2800" dirty="0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7474" y="3456751"/>
            <a:ext cx="853119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6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iu</a:t>
            </a:r>
            <a:endParaRPr lang="zh-CN" altLang="en-US" sz="2800" dirty="0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20770" y="3468945"/>
            <a:ext cx="1111670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6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i</a:t>
            </a:r>
            <a:r>
              <a:rPr lang="en-US" altLang="zh-CN" sz="6600" b="1" smtClean="0">
                <a:solidFill>
                  <a:srgbClr val="FF0000"/>
                </a:solidFill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ǔ</a:t>
            </a:r>
            <a:endParaRPr lang="en-US" altLang="zh-CN" sz="6600" b="1" dirty="0" smtClean="0">
              <a:solidFill>
                <a:srgbClr val="FF0000"/>
              </a:solidFill>
              <a:latin typeface="汉语拼音" panose="02010600030101010101" pitchFamily="34" charset="-122"/>
              <a:ea typeface="华文细黑" panose="02010600040101010101" pitchFamily="2" charset="-122"/>
              <a:cs typeface="汉语拼音" panose="02010600030101010101" pitchFamily="3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83968" y="1203598"/>
            <a:ext cx="1180131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6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ao</a:t>
            </a:r>
            <a:endParaRPr lang="zh-CN" altLang="en-US" sz="2800" dirty="0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06410" y="2298144"/>
            <a:ext cx="1135247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6600" b="1" smtClean="0">
                <a:latin typeface="汉语拼音" panose="02010600030101010101" pitchFamily="34" charset="-122"/>
                <a:ea typeface="华文细黑" panose="02010600040101010101" pitchFamily="2" charset="-122"/>
                <a:cs typeface="汉语拼音" panose="02010600030101010101" pitchFamily="34" charset="-122"/>
                <a:sym typeface="+mn-ea"/>
              </a:rPr>
              <a:t>ou</a:t>
            </a:r>
            <a:endParaRPr lang="zh-CN" altLang="en-US" sz="2800" dirty="0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9465" y="256314"/>
            <a:ext cx="4268519" cy="731260"/>
            <a:chOff x="3327817" y="2776594"/>
            <a:chExt cx="4268519" cy="73126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2" y="2815277"/>
              <a:ext cx="3526795" cy="692577"/>
            </a:xfrm>
            <a:prstGeom prst="rect">
              <a:avLst/>
            </a:prstGeom>
          </p:spPr>
        </p:pic>
        <p:sp>
          <p:nvSpPr>
            <p:cNvPr id="17" name="文本框 14"/>
            <p:cNvSpPr txBox="1"/>
            <p:nvPr/>
          </p:nvSpPr>
          <p:spPr>
            <a:xfrm>
              <a:off x="3817261" y="2776594"/>
              <a:ext cx="377907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学声调 读四声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sp>
        <p:nvSpPr>
          <p:cNvPr id="19" name="右箭头 18"/>
          <p:cNvSpPr/>
          <p:nvPr/>
        </p:nvSpPr>
        <p:spPr>
          <a:xfrm>
            <a:off x="5436096" y="1686749"/>
            <a:ext cx="1833339" cy="380945"/>
          </a:xfrm>
          <a:prstGeom prst="rightArrow">
            <a:avLst/>
          </a:prstGeom>
          <a:solidFill>
            <a:srgbClr val="00CC99"/>
          </a:solidFill>
          <a:ln w="127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5436096" y="2787774"/>
            <a:ext cx="1872628" cy="380945"/>
          </a:xfrm>
          <a:prstGeom prst="rightArrow">
            <a:avLst/>
          </a:prstGeom>
          <a:solidFill>
            <a:srgbClr val="00CC99"/>
          </a:solidFill>
          <a:ln w="127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5436096" y="3939902"/>
            <a:ext cx="1872208" cy="380945"/>
          </a:xfrm>
          <a:prstGeom prst="rightArrow">
            <a:avLst/>
          </a:prstGeom>
          <a:solidFill>
            <a:srgbClr val="00CC99"/>
          </a:solidFill>
          <a:ln w="127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748195" y="1199295"/>
            <a:ext cx="3239381" cy="3748719"/>
          </a:xfrm>
          <a:prstGeom prst="rect">
            <a:avLst/>
          </a:prstGeom>
          <a:solidFill>
            <a:srgbClr val="CCFFCC">
              <a:alpha val="19000"/>
            </a:srgbClr>
          </a:solidFill>
          <a:ln w="79375">
            <a:solidFill>
              <a:schemeClr val="bg1">
                <a:alpha val="74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600" b="1" smtClean="0">
                <a:solidFill>
                  <a:prstClr val="black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rPr>
              <a:t> a o e</a:t>
            </a:r>
            <a:r>
              <a:rPr lang="zh-CN" altLang="en-US" sz="3600" b="1" smtClean="0">
                <a:solidFill>
                  <a:prstClr val="black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rPr>
              <a:t>，</a:t>
            </a:r>
            <a:r>
              <a:rPr lang="en-US" altLang="zh-CN" sz="3600" b="1" smtClean="0">
                <a:solidFill>
                  <a:prstClr val="black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rPr>
              <a:t>i u v</a:t>
            </a:r>
            <a:r>
              <a:rPr lang="zh-CN" altLang="en-US" sz="3600" b="1" smtClean="0">
                <a:solidFill>
                  <a:prstClr val="black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rPr>
              <a:t>，</a:t>
            </a:r>
            <a:endParaRPr lang="en-US" altLang="zh-CN" sz="3600" b="1" smtClean="0">
              <a:solidFill>
                <a:prstClr val="black"/>
              </a:solidFill>
              <a:latin typeface="汉语拼音" panose="02010600030101010101" pitchFamily="34" charset="-122"/>
              <a:ea typeface="楷体" panose="02010609060101010101" pitchFamily="49" charset="-122"/>
              <a:cs typeface="汉语拼音" panose="02010600030101010101" pitchFamily="34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声调按序标。</a:t>
            </a:r>
            <a:endParaRPr lang="en-US" altLang="zh-CN" sz="36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 </a:t>
            </a:r>
            <a:r>
              <a:rPr lang="en-US" altLang="zh-CN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3600" b="1" smtClean="0">
                <a:solidFill>
                  <a:prstClr val="black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rPr>
              <a:t>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有礼貌，</a:t>
            </a:r>
            <a:endParaRPr lang="en-US" altLang="zh-CN" sz="36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声调就摘帽。</a:t>
            </a:r>
            <a:endParaRPr lang="en-US" altLang="zh-CN" sz="36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3600" b="1" smtClean="0">
                <a:solidFill>
                  <a:prstClr val="black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rPr>
              <a:t>i</a:t>
            </a:r>
            <a:r>
              <a:rPr lang="zh-CN" altLang="en-US" sz="3600" b="1" smtClean="0">
                <a:solidFill>
                  <a:prstClr val="black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rPr>
              <a:t>、</a:t>
            </a:r>
            <a:r>
              <a:rPr lang="en-US" altLang="zh-CN" sz="3600" b="1" smtClean="0">
                <a:solidFill>
                  <a:prstClr val="black"/>
                </a:solidFill>
                <a:latin typeface="汉语拼音" panose="02010600030101010101" pitchFamily="34" charset="-122"/>
                <a:ea typeface="楷体" panose="02010609060101010101" pitchFamily="49" charset="-122"/>
                <a:cs typeface="汉语拼音" panose="02010600030101010101" pitchFamily="34" charset="-122"/>
              </a:rPr>
              <a:t>u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在一起，</a:t>
            </a:r>
            <a:endParaRPr lang="en-US" altLang="zh-CN" sz="36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声调往后标。</a:t>
            </a:r>
            <a:endParaRPr lang="zh-CN" altLang="en-US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22" grpId="0"/>
      <p:bldP spid="23" grpId="0"/>
      <p:bldP spid="19" grpId="0" animBg="1"/>
      <p:bldP spid="20" grpId="0" animBg="1"/>
      <p:bldP spid="21" grpId="0" animBg="1"/>
    </p:bldLst>
  </p:timing>
</p:sld>
</file>

<file path=ppt/tags/tag1.xml><?xml version="1.0" encoding="utf-8"?>
<p:tagLst xmlns:p="http://schemas.openxmlformats.org/presentationml/2006/main">
  <p:tag name="KSO_WPP_MARK_KEY" val="a57bfef3-1901-4677-bad8-c0cec3e86ef4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919</Words>
  <Application>WPS 演示</Application>
  <PresentationFormat>全屏显示(16:9)</PresentationFormat>
  <Paragraphs>416</Paragraphs>
  <Slides>25</Slides>
  <Notes>11</Notes>
  <HiddenSlides>0</HiddenSlides>
  <MMClips>3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汉语拼音</vt:lpstr>
      <vt:lpstr>楷体</vt:lpstr>
      <vt:lpstr>黑体</vt:lpstr>
      <vt:lpstr>华文细黑</vt:lpstr>
      <vt:lpstr>微软雅黑</vt:lpstr>
      <vt:lpstr>Arial Unicode MS</vt:lpstr>
      <vt:lpstr>Calibri</vt:lpstr>
      <vt:lpstr>方正粗黑宋简体</vt:lpstr>
      <vt:lpstr>Meiryo</vt:lpstr>
      <vt:lpstr>Arial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122</cp:revision>
  <dcterms:created xsi:type="dcterms:W3CDTF">2017-03-17T02:28:00Z</dcterms:created>
  <dcterms:modified xsi:type="dcterms:W3CDTF">2022-11-28T12:48:40Z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F2ACADF1BA194831B546F303576158B3</vt:lpwstr>
  </property>
</Properties>
</file>